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3"/>
    <p:sldMasterId id="2147483739" r:id="rId4"/>
  </p:sldMasterIdLst>
  <p:notesMasterIdLst>
    <p:notesMasterId r:id="rId16"/>
  </p:notesMasterIdLst>
  <p:sldIdLst>
    <p:sldId id="376" r:id="rId5"/>
    <p:sldId id="391" r:id="rId6"/>
    <p:sldId id="392" r:id="rId7"/>
    <p:sldId id="390" r:id="rId8"/>
    <p:sldId id="393" r:id="rId9"/>
    <p:sldId id="395" r:id="rId10"/>
    <p:sldId id="398" r:id="rId11"/>
    <p:sldId id="396" r:id="rId12"/>
    <p:sldId id="394" r:id="rId13"/>
    <p:sldId id="397" r:id="rId14"/>
    <p:sldId id="27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n" id="{4EFD8E54-3F8B-4F01-B2C2-16D635C4789C}">
          <p14:sldIdLst>
            <p14:sldId id="376"/>
          </p14:sldIdLst>
        </p14:section>
        <p14:section name="Textfolien" id="{D3A550B7-BBC8-4A5C-A19F-E329245FCF1B}">
          <p14:sldIdLst>
            <p14:sldId id="391"/>
            <p14:sldId id="392"/>
            <p14:sldId id="390"/>
            <p14:sldId id="393"/>
            <p14:sldId id="395"/>
            <p14:sldId id="398"/>
            <p14:sldId id="396"/>
            <p14:sldId id="394"/>
            <p14:sldId id="397"/>
          </p14:sldIdLst>
        </p14:section>
        <p14:section name="Grafikfolien" id="{C7558573-0FC2-4D0C-9D9F-BF5F3681F452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A9A"/>
    <a:srgbClr val="778AD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8889" autoAdjust="0"/>
  </p:normalViewPr>
  <p:slideViewPr>
    <p:cSldViewPr snapToGrid="0" showGuides="1">
      <p:cViewPr varScale="1">
        <p:scale>
          <a:sx n="141" d="100"/>
          <a:sy n="141" d="100"/>
        </p:scale>
        <p:origin x="9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5"/>
    </p:cViewPr>
  </p:sorterViewPr>
  <p:notesViewPr>
    <p:cSldViewPr snapToGrid="0" showGuides="1">
      <p:cViewPr varScale="1">
        <p:scale>
          <a:sx n="71" d="100"/>
          <a:sy n="71" d="100"/>
        </p:scale>
        <p:origin x="2964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11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457 1 24575,'0'3'0,"0"-1"0,-1 1 0,1-1 0,-1 1 0,0-1 0,0 0 0,0 1 0,0-1 0,-1 0 0,1 1 0,0-1 0,-1 0 0,0 0 0,1 0 0,-1 0 0,-2 1 0,-39 30 0,24-19 0,-20 16 0,6-7 0,2 2 0,1 0 0,1 3 0,1 0 0,-28 37 0,50-55 0,1 0 0,0 1 0,1 0 0,0 0 0,0 0 0,1 1 0,1-1 0,0 1 0,0-1 0,1 1 0,2 23 0,1 8 0,17 79 0,-9-82 0,29 73 0,-3-11 0,54 238 0,-46-162 0,-4-43 0,-23-85 0,-2 0 0,-3 1 0,-2 1 0,6 78 0,-16 273 0,-2-158 0,2-214 0,-2-1 0,0 0 0,-2 1 0,-2-2 0,0 1 0,-2 0 0,-16 37 0,17-52 0,0 1 0,-1-2 0,-1 1 0,0-1 0,-1-1 0,-1 0 0,0 0 0,0-1 0,-1 0 0,-1-1 0,0-1 0,0 0 0,-1-1 0,-1 0 0,-16 8 0,10-8 0,-23 11 0,-56 18 0,99-38 0,0 0 0,0 0 0,0 0 0,-1 1 0,1-1 0,0 0 0,0 1 0,0-1 0,0 0 0,0 1 0,0-1 0,0 1 0,0 0 0,0-1 0,0 1 0,0 0 0,0 0 0,0 0 0,0-1 0,1 1 0,-1 0 0,0 0 0,1 0 0,-1 0 0,1 0 0,-1 0 0,1 1 0,-1-1 0,1 0 0,0 0 0,-1 0 0,1 0 0,0 0 0,0 1 0,0-1 0,0 2 0,2 1 0,0 1 0,0-1 0,0 0 0,1 0 0,0 0 0,-1 0 0,7 6 0,0 1 0,6 11 0,-1 0 0,-1 0 0,0 1 0,-2 1 0,-1 0 0,-1 0 0,-1 1 0,-1 1 0,-1-1 0,-2 1 0,3 35 0,6 83 0,-7 0 0,-13 165 0,5-277 0,-4 62 0,-24 121 0,-60 281 0,73-354 0,2 220 0,17-277 0,3 0 0,34 165 0,-29-210 0,1-1 0,2 0 0,2-1 0,1 0 0,3-1 0,0-1 0,2-1 0,34 42 0,-39-60 0,0-1 0,1 0 0,1-1 0,0-1 0,1-1 0,0-1 0,1 0 0,1-2 0,-1 0 0,27 8 0,30 7 0,119 22 0,-149-37 0,259 64-1365,-281-68-5461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3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1142 24575,'9'-1'0,"0"0"0,0-1 0,0 0 0,0 0 0,-1-1 0,1 0 0,0 0 0,-1-1 0,0 0 0,0-1 0,0 0 0,-1 0 0,0-1 0,0 0 0,0 0 0,0 0 0,-1-1 0,0 0 0,5-8 0,-3 4 0,0-1 0,-1 0 0,0-1 0,-1 1 0,0-1 0,-1 0 0,0-1 0,-1 1 0,-1-1 0,0 0 0,2-24 0,-4-19 0,10-168 0,-7 192 0,2 0 0,1 0 0,2 0 0,22-55 0,61-99 0,-73 153 0,2 2 0,1 0 0,37-41 0,-58 72 0,0 0 0,-1 0 0,1 1 0,0-1 0,0 0 0,0 1 0,0-1 0,0 0 0,0 1 0,0-1 0,1 1 0,-1 0 0,0-1 0,0 1 0,0 0 0,0 0 0,1 0 0,-1-1 0,0 1 0,0 0 0,0 1 0,1-1 0,-1 0 0,0 0 0,0 0 0,0 1 0,0-1 0,0 1 0,1-1 0,-1 1 0,0-1 0,0 1 0,0 0 0,0-1 0,-1 1 0,1 0 0,0 0 0,0 0 0,0-1 0,0 1 0,-1 0 0,2 2 0,5 6 0,-1 0 0,0 0 0,7 18 0,-9-20 0,46 109 0,11 25 0,-53-127 0,0 1 0,1-2 0,1 1 0,0-1 0,1-1 0,23 22 0,-25-27 0,1-1 0,0 0 0,0 0 0,0-1 0,1-1 0,0 0 0,0 0 0,20 3 0,97 10 0,-102-15 0,5 1 0,-4 1 0,0-2 0,0 0 0,0-2 0,0-1 0,0-1 0,35-7 0,-57 7 0,0 0 0,0 0 0,1-1 0,-2 1 0,1-1 0,0-1 0,-1 1 0,1 0 0,-1-1 0,0 0 0,0 0 0,0 0 0,-1-1 0,6-9 0,1-4 0,-1 0 0,13-37 0,-16 37 0,0 1 0,2 0 0,11-20 0,-14 30 0,0 1 0,0 0 0,1 0 0,0 0 0,0 1 0,0-1 0,0 2 0,1-1 0,0 1 0,0 0 0,0 0 0,1 1 0,-1-1 0,1 2 0,0-1 0,0 1 0,0 1 0,0-1 0,0 1 0,0 1 0,0-1 0,0 2 0,0-1 0,0 1 0,1 0 0,-1 0 0,-1 1 0,1 0 0,12 6 0,-12-4 0,-1 0 0,0 0 0,-1 1 0,1 0 0,-1 0 0,0 1 0,0 0 0,0 0 0,-1 0 0,0 1 0,7 11 0,6 14 0,19 43 0,-26-51 0,-1 0 0,-2 0 0,-1 0 0,5 29 0,-10-37 0,1-1 0,1 1 0,0-1 0,1 0 0,0 0 0,1-1 0,1 1 0,1-1 0,0-1 0,0 0 0,13 16 0,109 93 0,-111-107 0,2 0 0,0-1 0,0-2 0,1 0 0,28 11 0,-34-17 0,7 4 0,1-2 0,0 0 0,49 8 0,51 10 0,-88-16 0,1-3 0,44 5 0,-62-10-195,-1-2 0,0 0 0,1 0 0,-1-2 0,0 0 0,32-9 0,-30 3-6631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41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1605 24575,'13'-18'0,"0"-1"0,-2 0 0,0-1 0,-1 0 0,-1-1 0,9-31 0,13-27 0,-13 31 0,22-91 0,3-8 0,90-169 0,-56 127 0,-67 159 0,3-1 0,1 1 0,1 1 0,2 0 0,1 1 0,25-31 0,117-118 0,-148 166 0,0 0 0,1 1 0,0 1 0,1 0 0,0 1 0,0 0 0,1 1 0,0 1 0,0 0 0,1 1 0,-1 1 0,1 1 0,0 0 0,0 0 0,0 2 0,1 0 0,-1 1 0,0 1 0,21 3 0,-31-3 0,-1 0 0,-1 1 0,1 0 0,0 0 0,0 0 0,-1 0 0,1 1 0,-1 0 0,1 0 0,-1 0 0,0 0 0,-1 1 0,1 0 0,0 0 0,-1 0 0,0 0 0,0 0 0,0 0 0,-1 1 0,3 5 0,7 15 0,-2 0 0,13 44 0,-13-36 0,17 43 0,-12-37 0,-2 2 0,16 80 0,-12 39 0,-12-90 0,3 0 0,24 94 0,-23-136 0,2-1 0,0 0 0,2 0 0,17 26 0,72 96 0,-85-126 0,-9-13 0,0 0 0,1-1 0,0 0 0,0 0 0,1-1 0,0-1 0,1 0 0,0 0 0,0-1 0,0 0 0,1-1 0,15 5 0,-25-9 0,1-1 0,-1 0 0,1 0 0,-1 0 0,1-1 0,-1 1 0,0 0 0,1-1 0,-1 0 0,0 0 0,1 1 0,-1-1 0,0 0 0,0-1 0,0 1 0,0 0 0,0-1 0,0 1 0,0-1 0,0 0 0,-1 1 0,1-1 0,-1 0 0,1 0 0,-1 0 0,0 0 0,2-3 0,4-7 0,0-1 0,-1 0 0,6-17 0,-12 29 0,34-115 0,-27 86 0,1 1 0,1-1 0,2 2 0,21-43 0,1 1 0,-26 51 0,2 1 0,-1 0 0,19-27 0,-23 40 0,-1 1 0,0 0 0,1 0 0,0 0 0,0 1 0,0-1 0,0 1 0,1 0 0,0 0 0,-1 0 0,1 1 0,0 0 0,0 0 0,0 0 0,0 0 0,1 1 0,9-1 0,45-3 0,-1 4 0,108 11 0,-157-9 0,-1 0 0,1 1 0,-1 0 0,1 1 0,-1 0 0,0 0 0,-1 1 0,1 1 0,0-1 0,-1 1 0,13 10 0,-10-5 0,-1 1 0,0 1 0,0 0 0,-1 0 0,-1 0 0,13 25 0,48 111 0,-49-100 0,2-1 0,53 85 0,-69-125 0,0 0 0,1-1 0,0 0 0,0-1 0,0 1 0,1-1 0,-1 0 0,1-1 0,0 0 0,1 0 0,13 3 0,11 3 0,56 10 0,-21-12-225,0-3 0,99-5 0,-133-1-465,-15 1-6136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44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1400 24575,'6'-1'0,"-1"0"0,1 0 0,-1-1 0,1 0 0,-1 0 0,0 0 0,0 0 0,7-5 0,9-4 0,113-47 0,177-74 0,-271 117 0,-25 11 0,-1-1 0,0-1 0,0 0 0,0-1 0,-1 0 0,0-1 0,0-1 0,-1 0 0,13-12 0,32-47 0,-2-2 0,-4-2 0,61-115 0,-108 182 0,24-53 0,-1-1 0,-3-1 0,24-97 0,-31 102 0,0-30 0,-12 53 0,14-46 0,-17 71 0,0 0 0,1 0 0,0 1 0,0-1 0,1 1 0,0 0 0,0 0 0,0 0 0,1 0 0,0 1 0,11-10 0,-15 13 0,1 1 0,0 0 0,1 0 0,-1 0 0,0 0 0,0 0 0,0 0 0,1 1 0,-1-1 0,0 1 0,1-1 0,-1 1 0,0 0 0,1 0 0,-1 0 0,0 0 0,1 0 0,2 1 0,1 1 0,-1 0 0,0 0 0,0 0 0,0 0 0,0 1 0,-1 0 0,9 5 0,3 6 0,-1 1 0,0 0 0,15 20 0,-28-32 0,26 33 0,-2 1 0,-2 2 0,23 46 0,48 130 0,10 19 0,-89-204 0,1 0 0,32 42 0,-38-59 0,0-1 0,0 0 0,2-1 0,-1 0 0,2-1 0,-1 0 0,22 10 0,23 10 0,0-4 0,2-2 0,113 29 0,-80-33 0,184 15 0,-192-30 0,-11-2 0,136 24 0,143 30-119,-245-43-1127,-70-9-5580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5:25.1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1 228 24575,'12'-1'0,"0"0"0,0 0 0,0-1 0,0-1 0,0 0 0,0-1 0,-1 0 0,1 0 0,13-9 0,9-7 0,50-39 0,-54 36 0,61-34 0,-81 51 0,1 1 0,0 1 0,0 0 0,0 0 0,0 1 0,1 1 0,-1 0 0,1 0 0,-1 1 0,15 1 0,-18 1 0,-1 0 0,1 1 0,-1 0 0,0 0 0,0 1 0,0 0 0,0 0 0,0 0 0,-1 1 0,1 0 0,-1 1 0,10 8 0,-2 0 0,0 1 0,-1 0 0,21 29 0,-30-35 0,-1 0 0,0 0 0,0 0 0,-1 0 0,0 0 0,-1 0 0,0 1 0,0-1 0,0 0 0,-1 1 0,-2 12 0,2-8 0,0-1 0,1 0 0,0 1 0,3 12 0,-1-12-62,2 0 0,0 0 0,0-1 0,1 1 0,1-1 0,0-1 0,0 1 0,2-1 0,-1 0 0,1-1 0,1 0 0,-1 0-1,2-1 1,-1-1 0,1 0 0,1 0 0,0-1 0,0 0 0,0-1 0,0 0 0,23 6 0,-14-7-6764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5:27.5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 24575,'4'2'0,"1"1"0,0-1 0,0 1 0,0-1 0,0-1 0,1 1 0,-1-1 0,0 0 0,1 0 0,-1 0 0,1-1 0,8 0 0,20 3 0,13 5 0,1-1 0,0-3 0,0-2 0,0-2 0,74-9 0,-99 4-223,0-1-1,0-1 1,0-1-1,32-17 1,-51 23-25,12-5-6578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5:30.4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96 24575,'7'-1'0,"0"0"0,-1-1 0,1 1 0,0-1 0,0-1 0,-1 1 0,1-1 0,-1 0 0,0-1 0,8-5 0,39-16 0,-13 12 0,-19 6 0,-1 0 0,31-4 0,-44 10 0,0 1 0,1-1 0,-1 2 0,0-1 0,1 1 0,-1-1 0,0 2 0,0-1 0,0 1 0,0 0 0,7 4 0,20 13 0,-1 2 0,-1 1 0,-1 1 0,0 2 0,50 54 0,-43-42 0,-31-29 0,-1-1 0,0 1 0,0 0 0,-1 1 0,0-1 0,6 17 0,-7-16 0,0 0 0,0-1 0,1 1 0,1-1 0,-1 0 0,1 0 0,9 9 0,3-1 0,0-1 0,0-1 0,1 0 0,1-1 0,0-2 0,1 0 0,22 8 0,-6-4-120,-7-2 247,49 12-1,-68-22-313,1-1 0,0 0 0,0-1-1,0-1 1,1 0 0,-1 0-1,21-4 1,-12-1-6639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5:33.7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1 861 24575,'0'2'0,"0"0"0,1-1 0,-1 1 0,1 0 0,0 0 0,-1-1 0,1 1 0,0-1 0,0 1 0,0-1 0,0 1 0,0-1 0,1 1 0,-1-1 0,0 0 0,1 0 0,-1 0 0,1 1 0,-1-1 0,1-1 0,-1 1 0,1 0 0,0 0 0,-1-1 0,1 1 0,0-1 0,-1 1 0,1-1 0,0 0 0,3 1 0,66 3 0,-58-5 0,175 14 0,-74-5 0,178-12 0,-287 4 0,-1 0 0,1 0 0,-1-1 0,0 1 0,1-1 0,-1 0 0,0 0 0,0 0 0,0-1 0,0 0 0,0 0 0,0 0 0,0 0 0,0 0 0,-1-1 0,1 1 0,4-6 0,-6 4 0,1 0 0,-1-1 0,0 1 0,0-1 0,0 1 0,-1-1 0,1 0 0,-1 0 0,0 0 0,-1 0 0,1 0 0,-1 0 0,0 0 0,0 0 0,-2-5 0,2-36 0,2 1 0,2-1 0,16-71 0,-10 61 0,6-92 0,-17 38 0,2-40 0,-1 141 0,2 1 0,-1 0 0,1 0 0,6-16 0,-8 23 0,0-1 0,1 0 0,0 1 0,-1-1 0,1 1 0,0-1 0,0 0 0,0 1 0,0 0 0,0-1 0,0 1 0,1 0 0,-1-1 0,0 1 0,1 0 0,-1 0 0,0 0 0,1 0 0,-1 1 0,1-1 0,0 0 0,-1 0 0,1 1 0,0-1 0,-1 1 0,1 0 0,0-1 0,3 1 0,-4 1 0,0-1 0,0 1 0,0-1 0,1 1 0,-1 0 0,0-1 0,0 1 0,0 0 0,0 0 0,0 0 0,0 0 0,-1 0 0,1 0 0,0 0 0,0 0 0,-1 0 0,1 0 0,0 0 0,-1 1 0,0-1 0,1 0 0,-1 0 0,0 1 0,1-1 0,-1 3 0,3 35 0,-13 83 0,6-101 0,1 1 0,1-1 0,1 1 0,1-1 0,0 1 0,2 0 0,1-1 0,0 0 0,8 24 0,50 165 0,-36-110 0,-20-80 0,1 0 0,1-1 0,17 36 0,-19-48 0,0 1 0,0-1 0,1 0 0,0-1 0,0 1 0,1-1 0,0 0 0,0-1 0,0 1 0,0-2 0,15 8 0,23 9 0,0-2 0,2-2 0,0-2 0,77 14 0,-71-12 95,-43-13-460,1 0 0,0-1 0,20 4 0,-16-6-6461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13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20 122 24575,'-1'0'0,"0"0"0,1-1 0,-1 1 0,0-1 0,1 1 0,-1-1 0,1 1 0,-1-1 0,0 1 0,1-1 0,0 1 0,-1-1 0,1 0 0,-1 1 0,1-1 0,0 1 0,-1-1 0,1 0 0,0 0 0,0 1 0,-1-1 0,1 0 0,0 0 0,0 1 0,0-2 0,-3-23 0,2 21 0,-3-71 0,4 75 0,0 0 0,0 0 0,0 0 0,0 0 0,0 0 0,0 0 0,0 0 0,0 0 0,0 0 0,0 0 0,0 0 0,1 0 0,-1 0 0,0-1 0,0 1 0,0 0 0,0 0 0,0 0 0,0 0 0,0 0 0,0 0 0,0 0 0,0 0 0,0 0 0,0 0 0,5 17 0,3 29 0,3 36 0,32 310 0,-34-263 0,-9 140 0,-2-250 0,0 0 0,-1-1 0,-1 1 0,-1 0 0,0-1 0,-2 0 0,-9 19 0,64-46 0,-23 4-455,0 1 0,47 0 0,-53 4-6371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19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344 1 24575,'-6'1'0,"1"0"0,1 1 0,-1 0 0,0 0 0,0 0 0,1 0 0,-1 1 0,1 0 0,-1-1 0,1 2 0,0-1 0,1 0 0,-7 8 0,-1-1 0,-16 15 0,1 2 0,1 0 0,2 2 0,1 1 0,-28 48 0,36-53 0,1 2 0,1 0 0,1 0 0,1 1 0,2 0 0,0 1 0,-4 42 0,11-60 0,0-1 0,1 0 0,0 0 0,0 0 0,2 1 0,-1-1 0,1 0 0,0 0 0,6 14 0,-5-18 0,0 0 0,0-1 0,1 1 0,0-1 0,0 0 0,0 0 0,0 0 0,1-1 0,0 1 0,0-1 0,0 0 0,0-1 0,1 1 0,-1-1 0,1 0 0,7 2 0,12 6-195,2-2 0,-1-1 0,1-1 0,0-2 0,0 0 0,49 1 0,-54-6-6631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20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16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796 22 24575,'-5'-2'0,"0"-1"0,1 1 0,-1 0 0,0 0 0,0 1 0,0 0 0,-1-1 0,1 2 0,0-1 0,0 0 0,0 1 0,-1 0 0,-5 1 0,-5-1 0,-87-5 0,-1 4 0,-152 20 0,252-19 0,0 0 0,0 1 0,1-1 0,-1 1 0,0 0 0,0 0 0,0 0 0,1 0 0,-1 1 0,1 0 0,-1 0 0,1 0 0,0 0 0,-1 0 0,1 0 0,0 1 0,1 0 0,-1-1 0,0 1 0,1 0 0,-1 1 0,1-1 0,0 0 0,0 1 0,1-1 0,-1 1 0,1-1 0,-1 1 0,1 0 0,0-1 0,0 1 0,1 0 0,-1 7 0,-11 55 0,4-22 0,-4 52 0,11-82 0,1 1 0,1 0 0,0 0 0,1 0 0,0 0 0,1-1 0,8 23 0,76 246 0,-28-82 0,-26-95 0,-9-26 0,3-1 0,44 89 0,-43-114 0,-2 2 0,-2 1 0,-3 0 0,15 71 0,-21-44 0,-3 2 0,1 93 0,-15 174 0,-1-142 0,4-195 0,-1 1 0,-1-1 0,0 0 0,-1 1 0,-1-1 0,0 0 0,-1 0 0,-1-1 0,0 1 0,-1-1 0,-1 0 0,-1-1 0,-16 25 0,-19 17 0,-3-2 0,-2-2 0,-89 74 0,115-108 0,0-2 0,-1-1 0,-34 17 0,43-26 0,1 0 0,-1-1 0,0 0 0,0-1 0,0-1 0,-1 0 0,-27 1 0,42-3 0,0-1 0,0 0 0,0 0 0,0 0 0,0 0 0,1 0 0,-1 1 0,0-1 0,0 0 0,0 0 0,0 0 0,0 1 0,0-1 0,0 0 0,0 0 0,0 0 0,0 1 0,0-1 0,0 0 0,0 0 0,0 0 0,0 1 0,0-1 0,0 0 0,0 0 0,0 0 0,0 1 0,0-1 0,0 0 0,0 0 0,0 0 0,0 0 0,0 1 0,0-1 0,0 0 0,-1 0 0,1 0 0,0 0 0,0 1 0,0-1 0,0 0 0,0 0 0,-1 0 0,1 0 0,0 0 0,0 0 0,0 1 0,-1-1 0,32 16 0,-10-5 0,-14-5 0,1 1 0,-1 0 0,0 1 0,0-1 0,-1 1 0,0 1 0,8 14 0,29 70 0,-26-52 0,0-3 0,93 230 0,-102-240 0,0 0 0,-2 1 0,-2-1 0,3 51 0,-11 121 0,0-71 0,22 657 0,-2-373 0,-10-149 0,21-50 0,-2-24 0,-22-163 0,0 1 0,2-1 0,1 0 0,1 0 0,2-1 0,0 0 0,2 0 0,0-1 0,2 0 0,1-1 0,32 42 0,-36-56 0,0-1 0,0-1 0,1 1 0,0-2 0,1 1 0,-1-2 0,1 1 0,1-2 0,-1 1 0,20 4 0,-7-3 0,0-2 0,1 0 0,0-2 0,40 1 0,-64-4-40,0 0 0,0 0 0,0 0 0,0 0-1,0 0 1,0 0 0,1-1 0,-1 1 0,-1-1 0,1 0 0,0 1-1,0-1 1,0 0 0,0 0 0,0 0 0,-1 0 0,1-1-1,0 1 1,-1 0 0,1-1 0,-1 1 0,0-1 0,1 1 0,-1-1-1,0 0 1,0 0 0,0 1 0,0-1 0,0 0 0,0 0-1,-1 0 1,1 0 0,0-4 0,7-27-6786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17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35 196 24575,'-1'-3'0,"1"1"0,-1 0 0,1 0 0,-1 0 0,0 0 0,0 0 0,0 0 0,0 0 0,0 0 0,-1 1 0,-1-4 0,-10-15 0,12 15 0,-1 1 0,1 0 0,0-1 0,0 1 0,0-1 0,0 0 0,1 1 0,0-1 0,0 1 0,0-1 0,0 0 0,1 1 0,0-1 0,0 1 0,0-1 0,1 1 0,-1-1 0,1 1 0,0 0 0,0 0 0,0 0 0,1 0 0,0 0 0,0 1 0,0-1 0,0 1 0,0 0 0,0-1 0,1 1 0,0 1 0,-1-1 0,1 1 0,0-1 0,1 1 0,-1 0 0,0 1 0,0-1 0,1 1 0,-1-1 0,1 2 0,-1-1 0,1 0 0,0 1 0,-1 0 0,1 0 0,-1 0 0,1 0 0,0 1 0,7 2 0,-6-2 0,-1 1 0,0-1 0,0 1 0,0 1 0,0-1 0,-1 1 0,1-1 0,-1 1 0,1 1 0,-1-1 0,0 0 0,0 1 0,4 5 0,-2-1 0,1 1 0,-1 0 0,-1 0 0,0 1 0,0-1 0,3 13 0,1 7 0,-2 0 0,0 0 0,3 54 0,-7-55 0,-2 0 0,-1 0 0,-5 36 0,3-52 0,0-1 0,-1 1 0,0-1 0,-1 0 0,0 0 0,0 0 0,-1 0 0,-1-1 0,0 1 0,-9 10 0,14-20 0,1-1 0,0 0 0,-1 0 0,1 1 0,-1-1 0,1 0 0,0 1 0,-1-1 0,1 1 0,0-1 0,-1 1 0,1-1 0,0 0 0,0 1 0,-1-1 0,1 1 0,0-1 0,0 1 0,0-1 0,0 1 0,0-1 0,0 1 0,0 0 0,0-1 0,0 1 0,0-1 0,0 1 0,0-1 0,0 1 0,0-1 0,0 1 0,0-1 0,1 1 0,-1-1 0,0 1 0,0-1 0,1 1 0,-1-1 0,0 0 0,0 1 0,1-1 0,-1 1 0,1-1 0,-1 0 0,0 1 0,1-1 0,29 7 0,-3-2 0,-20-2-136,0 1-1,-1 1 1,1-1-1,-1 1 1,0 0-1,0 0 1,-1 1-1,1 0 0,5 8 1,1 2-6690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21.9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385 0 24575,'-6'1'0,"0"0"0,0 0 0,0 1 0,0-1 0,0 1 0,1 1 0,-1-1 0,0 1 0,1 0 0,0 0 0,0 1 0,0-1 0,0 1 0,-7 8 0,-9 9 0,-32 42 0,34-40 0,-19 23 0,9-14 0,2 2 0,-44 71 0,65-96 0,1 1 0,1-1 0,0 1 0,0-1 0,1 1 0,0 0 0,1 1 0,0-1 0,0 0 0,1 1 0,1-1 0,0 0 0,0 1 0,1-1 0,0 1 0,1-1 0,4 16 0,-4-22 0,0 0 0,1-1 0,-1 1 0,1 0 0,0-1 0,0 1 0,0-1 0,1 0 0,-1 0 0,1 0 0,-1 0 0,1-1 0,0 0 0,0 0 0,0 0 0,1 0 0,-1 0 0,0-1 0,7 2 0,9 2 0,1-1 0,36 3 0,87-5-1365,-125-3-5461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22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24575,'0'-4'0,"0"-3"0,0-1-8191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6:54:34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1302 24575,'86'2'0,"-47"0"0,1-1 0,-1-2 0,45-7 0,-79 7 0,0 0 0,-1 0 0,1 0 0,-1-1 0,1 0 0,-1 0 0,0 0 0,0 0 0,1-1 0,-2 1 0,1-1 0,0 0 0,0 0 0,-1-1 0,0 1 0,0-1 0,0 1 0,0-1 0,4-8 0,-1-1 0,-2 0 0,1 0 0,-2-1 0,0 0 0,2-17 0,-2 15 0,-1-1 0,2 1 0,10-26 0,0 9 0,37-61 0,-45 85 0,1 0 0,0 0 0,0 0 0,1 1 0,0 0 0,0 0 0,1 1 0,0 0 0,1 1 0,13-8 0,-5 7 0,1 0 0,-1 1 0,1 1 0,0 1 0,1 1 0,-1 0 0,1 2 0,23 0 0,-20 0 0,-2-1 0,-1 0 0,1-2 0,-1 0 0,0-1 0,0-1 0,-1-1 0,0-1 0,0-1 0,-1 0 0,0-1 0,0-1 0,-1-1 0,-1-1 0,0 0 0,-1-1 0,0 0 0,25-33 0,7-20 0,65-126 0,-74 123 0,88-125 0,-121 188 0,0 1 0,0 0 0,1 0 0,0 0 0,0 1 0,1 0 0,-1 0 0,1 0 0,0 1 0,1 0 0,-1 0 0,1 1 0,-1 0 0,11-2 0,-12 4 0,1 0 0,-1 1 0,0 0 0,1 0 0,-1 1 0,1-1 0,-1 1 0,0 1 0,1-1 0,-1 1 0,0 1 0,0-1 0,0 1 0,-1 0 0,1 0 0,-1 0 0,1 1 0,9 8 0,-5-2 0,1 0 0,-1 1 0,-1 0 0,1 1 0,-2 0 0,0 0 0,0 1 0,-2 0 0,1 0 0,-1 1 0,-1 0 0,-1 0 0,4 16 0,1 19 0,-3 1 0,2 75 0,-8-99 0,3 8 0,0-1 0,2 0 0,2-1 0,1 0 0,13 34 0,-14-47 0,0 0 0,2-1 0,0 0 0,1 0 0,1-1 0,1 0 0,0-1 0,1-1 0,24 23 0,-25-28 0,1-1 0,0 0 0,1-1 0,0-1 0,0 0 0,1-1 0,-1 0 0,1-1 0,1-1 0,-1-1 0,1 0 0,-1 0 0,1-2 0,0 0 0,30-2 0,36-2 0,152 3 0,-226 1 0,0 0 0,-1 1 0,1 0 0,-1 1 0,0-1 0,0 1 0,0 1 0,0-1 0,0 1 0,-1 0 0,10 9 0,6 6 0,34 39 0,-27-26 0,-11-13 0,-2 1 0,22 36 0,-13-18 0,-20-33 0,0 1 0,1 0 0,-1-1 0,1 0 0,1-1 0,-1 1 0,1-1 0,-1-1 0,1 1 0,8 2 0,75 24 0,-68-25-170,1-1-1,0-1 0,0-2 1,0 0-1,0-1 0,0-1 1,33-7-1,-36 4-6655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E39EA-C797-4066-AF6C-531B6DC49CC5}" type="datetimeFigureOut">
              <a:rPr lang="de-DE" smtClean="0"/>
              <a:t>09.02.2026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8135D-654E-4844-B1C6-048AD5F43AA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73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Affected by the electricity market price! Feature </a:t>
            </a:r>
            <a:r>
              <a:rPr lang="en-US" dirty="0" err="1"/>
              <a:t>eng</a:t>
            </a:r>
            <a:r>
              <a:rPr lang="en-US" dirty="0"/>
              <a:t> </a:t>
            </a:r>
          </a:p>
          <a:p>
            <a:r>
              <a:rPr lang="en-US" dirty="0"/>
              <a:t>Grid </a:t>
            </a:r>
            <a:r>
              <a:rPr lang="en-US" dirty="0" err="1"/>
              <a:t>tarriff</a:t>
            </a:r>
            <a:r>
              <a:rPr lang="en-US" dirty="0"/>
              <a:t> dynamic </a:t>
            </a:r>
          </a:p>
          <a:p>
            <a:r>
              <a:rPr lang="en-US" dirty="0"/>
              <a:t>Scheduling for feature </a:t>
            </a:r>
          </a:p>
          <a:p>
            <a:endParaRPr lang="en-US" dirty="0"/>
          </a:p>
          <a:p>
            <a:r>
              <a:rPr lang="en-US" dirty="0"/>
              <a:t>Structure for benchmarking – test grid</a:t>
            </a:r>
          </a:p>
          <a:p>
            <a:r>
              <a:rPr lang="en-US" dirty="0"/>
              <a:t>6 o clock peak cooking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8135D-654E-4844-B1C6-048AD5F43AA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Siegel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F51F94-1D30-9733-653C-04143560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AB50A7-6D35-8AE8-82AA-4473662FC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442913" y="188118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white">
          <a:xfrm>
            <a:off x="442913" y="3429000"/>
            <a:ext cx="11341100" cy="972000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442913" y="484890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639710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2012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64800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7FE1C6C9-F1BB-1FEC-A71A-7BC834270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3" y="1881188"/>
            <a:ext cx="6481762" cy="43195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FC904A4-AB75-5077-13AC-7D4D63543C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967A569-B4F2-42B5-A9BE-DEAC5BE1F258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91CD8F6-A976-00D9-FD39-3B1193F8C8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8ED63FB-F266-5C37-65E3-D855BCC393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285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43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4362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838" y="368300"/>
            <a:ext cx="64800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329847CA-4A0E-4787-AD7E-7EC6F67D1279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98D399DE-B716-1EC9-0CEA-9D72833AB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03838" y="1881188"/>
            <a:ext cx="6481762" cy="43195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0EF002-783F-D573-B7E6-6615AB34F8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3246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341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7423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723BF-B4D4-45CD-96F5-E6F5EB1C36CB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881189"/>
            <a:ext cx="5400000" cy="4319586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id="{48C92948-6704-93C1-2A4D-949D9BBEF96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383338" y="1881188"/>
            <a:ext cx="5400675" cy="4319587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960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B2C2E0D7-FF65-4600-B93A-0A9B6781FE9F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id="{1DE7A30A-44AD-A30B-7DB6-30E65FFDC77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913" y="1881188"/>
            <a:ext cx="11341099" cy="4319587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509872-0E94-2A47-6867-88F8F59576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534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-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0391E9DB-804C-4793-A243-A9ABF7F0ACDE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SmartArt-Platzhalter 4">
            <a:extLst>
              <a:ext uri="{FF2B5EF4-FFF2-40B4-BE49-F238E27FC236}">
                <a16:creationId xmlns:a16="http://schemas.microsoft.com/office/drawing/2014/main" id="{857443B4-450E-4531-16B0-F56D501177E6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442913" y="1881188"/>
            <a:ext cx="11341099" cy="4319587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2D4E16-F7A9-7731-E707-B6D9EACD45F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3792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6819-4C1E-4EC4-8EF9-B2C5494DBA94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881189"/>
            <a:ext cx="5400000" cy="4319586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881189"/>
            <a:ext cx="5400675" cy="4319586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51492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3071-64C8-461D-BD36-0D095F68C6C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881189"/>
            <a:ext cx="5400675" cy="4319586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881189"/>
            <a:ext cx="5400675" cy="4319586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3017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BEA97743-7D3D-49A0-AC6F-04E4597C9C9D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iagrammplatzhalter 9">
            <a:extLst>
              <a:ext uri="{FF2B5EF4-FFF2-40B4-BE49-F238E27FC236}">
                <a16:creationId xmlns:a16="http://schemas.microsoft.com/office/drawing/2014/main" id="{BA090DC4-B5CE-1475-95F0-060F4061570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42913" y="1881188"/>
            <a:ext cx="11341099" cy="4319587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911CA5-9BAE-ABC4-8833-FD3A9ED618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849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E68A-B641-4BC1-8F0B-E8E1BB38C18C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881189"/>
            <a:ext cx="5400675" cy="4319586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6" name="Tabellenplatzhalter 5">
            <a:extLst>
              <a:ext uri="{FF2B5EF4-FFF2-40B4-BE49-F238E27FC236}">
                <a16:creationId xmlns:a16="http://schemas.microsoft.com/office/drawing/2014/main" id="{B878F67D-8A5E-8719-9EAD-817E3BD5D58A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383338" y="1881188"/>
            <a:ext cx="5400675" cy="4319587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85163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fik -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CB29243D-F0F4-C387-9878-4F6B9CCCA5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877D-3C2B-40A9-BF6C-EA4B928DB76D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541BBE-4DA8-F563-0B31-0687A0BB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Wortmarke">
            <a:extLst>
              <a:ext uri="{FF2B5EF4-FFF2-40B4-BE49-F238E27FC236}">
                <a16:creationId xmlns:a16="http://schemas.microsoft.com/office/drawing/2014/main" id="{7C06B58E-8151-74FB-9F85-B78E89241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2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Fremd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87EEEFF-F197-DA39-3007-CE63560C18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63"/>
          <a:stretch/>
        </p:blipFill>
        <p:spPr>
          <a:xfrm>
            <a:off x="4695296" y="373044"/>
            <a:ext cx="7162800" cy="64849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1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B2E311-891A-6139-1517-C0FB65EE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">
          <a:xfrm>
            <a:off x="8975725" y="0"/>
            <a:ext cx="321627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81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81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EB8D6A9-31C7-629A-4A9B-016730CD7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white">
          <a:xfrm>
            <a:off x="9299575" y="838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8" descr="Fremdlogo 2">
            <a:extLst>
              <a:ext uri="{FF2B5EF4-FFF2-40B4-BE49-F238E27FC236}">
                <a16:creationId xmlns:a16="http://schemas.microsoft.com/office/drawing/2014/main" id="{8ACB8E74-7671-A519-DDB5-63BF9E52DA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white">
          <a:xfrm>
            <a:off x="9299575" y="2044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8" descr="Fremdlogo 3">
            <a:extLst>
              <a:ext uri="{FF2B5EF4-FFF2-40B4-BE49-F238E27FC236}">
                <a16:creationId xmlns:a16="http://schemas.microsoft.com/office/drawing/2014/main" id="{AB46DBD7-F20A-3546-6D58-CF03E2F90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white">
          <a:xfrm>
            <a:off x="9299575" y="3250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Bildplatzhalter 8" descr="Fremdlogo 4">
            <a:extLst>
              <a:ext uri="{FF2B5EF4-FFF2-40B4-BE49-F238E27FC236}">
                <a16:creationId xmlns:a16="http://schemas.microsoft.com/office/drawing/2014/main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white">
          <a:xfrm>
            <a:off x="9299575" y="4456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4" descr="Fremdlogo 1">
            <a:extLst>
              <a:ext uri="{FF2B5EF4-FFF2-40B4-BE49-F238E27FC236}">
                <a16:creationId xmlns:a16="http://schemas.microsoft.com/office/drawing/2014/main" id="{7123E8E8-BC97-5DA7-DA4A-FFC2BDD84D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white">
          <a:xfrm>
            <a:off x="9299574" y="368300"/>
            <a:ext cx="2557463" cy="2984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2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8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Bildplatzhalter 8" descr="Fremdlogo 4">
            <a:extLst>
              <a:ext uri="{FF2B5EF4-FFF2-40B4-BE49-F238E27FC236}">
                <a16:creationId xmlns:a16="http://schemas.microsoft.com/office/drawing/2014/main" id="{6259E0E4-F492-F013-D3DD-30D1AD8D76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white">
          <a:xfrm>
            <a:off x="9299575" y="5661138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1870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858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2" orient="horz" pos="4133">
          <p15:clr>
            <a:srgbClr val="FBAE40"/>
          </p15:clr>
        </p15:guide>
        <p15:guide id="13" pos="5382">
          <p15:clr>
            <a:srgbClr val="FBAE40"/>
          </p15:clr>
        </p15:guide>
        <p15:guide id="14" pos="746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k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ADC51BD-7435-2059-EE97-80FAC770A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1881187"/>
            <a:ext cx="8940800" cy="497681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0815-CF0D-4183-B2E1-972A64F10ED4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881189"/>
            <a:ext cx="2520000" cy="4319586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accent1"/>
                </a:solidFill>
              </a:defRPr>
            </a:lvl1pPr>
            <a:lvl2pPr marL="32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2pPr>
            <a:lvl3pPr marL="68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3pPr>
            <a:lvl4pPr marL="104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4pPr>
            <a:lvl5pPr marL="140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1571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185">
          <p15:clr>
            <a:srgbClr val="FBAE40"/>
          </p15:clr>
        </p15:guide>
        <p15:guide id="5" pos="7423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DDC-F46A-4397-871D-A391CEC6C524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881188"/>
            <a:ext cx="5581650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A9900D-FD67-D411-B884-7BCDDCC476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7437" y="1881187"/>
            <a:ext cx="5616575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81E82B0-867C-907D-ADD7-43B470EE8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5589588"/>
            <a:ext cx="5581649" cy="61118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7438" y="5589588"/>
            <a:ext cx="5616575" cy="61118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69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85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795">
          <p15:clr>
            <a:srgbClr val="FBAE40"/>
          </p15:clr>
        </p15:guide>
        <p15:guide id="6" orient="horz" pos="3453">
          <p15:clr>
            <a:srgbClr val="FBAE40"/>
          </p15:clr>
        </p15:guide>
        <p15:guide id="7" orient="horz" pos="3521">
          <p15:clr>
            <a:srgbClr val="FBAE40"/>
          </p15:clr>
        </p15:guide>
        <p15:guide id="8" pos="279">
          <p15:clr>
            <a:srgbClr val="FBAE40"/>
          </p15:clr>
        </p15:guide>
        <p15:guide id="9" pos="7423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232">
          <p15:clr>
            <a:srgbClr val="FBAE40"/>
          </p15:clr>
        </p15:guide>
        <p15:guide id="12" orient="horz" pos="39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Grafiken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1E3-2ECC-403B-9B25-49AA7F7CCCD8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881187"/>
            <a:ext cx="37084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6013" y="4149725"/>
            <a:ext cx="3708000" cy="21589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DC8F4D54-8DB0-9635-10BB-D040C57C4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2913" y="4148725"/>
            <a:ext cx="37084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0517DC33-DBAA-AA58-9585-7330EACA09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59263" y="1881188"/>
            <a:ext cx="37084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D533C014-ECD9-15AE-BCAD-D2EB683909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75613" y="1881188"/>
            <a:ext cx="37084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89D8A52B-DEC8-0A30-7A38-0F17A75EE1E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59263" y="4148725"/>
            <a:ext cx="37084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71207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2615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orient="horz" pos="2546">
          <p15:clr>
            <a:srgbClr val="FBAE40"/>
          </p15:clr>
        </p15:guide>
        <p15:guide id="9" orient="horz" pos="2614">
          <p15:clr>
            <a:srgbClr val="FBAE40"/>
          </p15:clr>
        </p15:guide>
        <p15:guide id="10" pos="2683">
          <p15:clr>
            <a:srgbClr val="FBAE40"/>
          </p15:clr>
        </p15:guide>
        <p15:guide id="11" pos="5087">
          <p15:clr>
            <a:srgbClr val="FBAE40"/>
          </p15:clr>
        </p15:guide>
        <p15:guide id="12" pos="279">
          <p15:clr>
            <a:srgbClr val="FBAE40"/>
          </p15:clr>
        </p15:guide>
        <p15:guide id="13" pos="7423">
          <p15:clr>
            <a:srgbClr val="FBAE40"/>
          </p15:clr>
        </p15:guide>
        <p15:guide id="14" orient="horz" pos="232">
          <p15:clr>
            <a:srgbClr val="FBAE40"/>
          </p15:clr>
        </p15:guide>
        <p15:guide id="15" orient="horz" pos="107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114E-F877-480B-AD8F-6850E0896ABD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07299F2-2C01-EE77-79E2-17A5852D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8946862-EB57-BF1F-4116-DA29E1D2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5610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A967-C628-4EBC-B776-F64E4B63B455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541BBE-4DA8-F563-0B31-0687A0BB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7058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EB283D-650E-4D4B-9855-6EE8C1089AF4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07299F2-2C01-EE77-79E2-17A5852D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260B29-097F-47E0-6EBA-206D14553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442913" y="3429000"/>
            <a:ext cx="5581650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BFCEBEB3-9CF9-38E2-5212-791077F41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6167438" y="3429000"/>
            <a:ext cx="5616575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C85225-AD3C-2985-F8E1-A2FFCF31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09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2160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F51F94-1D30-9733-653C-04143560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AB50A7-6D35-8AE8-82AA-4473662FC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88118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113411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2425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Fremd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DDD28D5-EDA9-47FB-2F02-AEB843BA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63"/>
          <a:stretch/>
        </p:blipFill>
        <p:spPr>
          <a:xfrm>
            <a:off x="4689352" y="373044"/>
            <a:ext cx="7162800" cy="648495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1B2E311-891A-6139-1517-C0FB65EE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rgbClr val="EBE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1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81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81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EB8D6A9-31C7-629A-4A9B-016730CD7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99575" y="838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8" descr="Fremdlogo 2">
            <a:extLst>
              <a:ext uri="{FF2B5EF4-FFF2-40B4-BE49-F238E27FC236}">
                <a16:creationId xmlns:a16="http://schemas.microsoft.com/office/drawing/2014/main" id="{8ACB8E74-7671-A519-DDB5-63BF9E52DA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99575" y="2044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8" descr="Fremdlogo 3">
            <a:extLst>
              <a:ext uri="{FF2B5EF4-FFF2-40B4-BE49-F238E27FC236}">
                <a16:creationId xmlns:a16="http://schemas.microsoft.com/office/drawing/2014/main" id="{AB46DBD7-F20A-3546-6D58-CF03E2F90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99575" y="3250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Bildplatzhalter 8" descr="Fremdlogo 4">
            <a:extLst>
              <a:ext uri="{FF2B5EF4-FFF2-40B4-BE49-F238E27FC236}">
                <a16:creationId xmlns:a16="http://schemas.microsoft.com/office/drawing/2014/main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99575" y="4456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4" descr="Fremdlogo 1">
            <a:extLst>
              <a:ext uri="{FF2B5EF4-FFF2-40B4-BE49-F238E27FC236}">
                <a16:creationId xmlns:a16="http://schemas.microsoft.com/office/drawing/2014/main" id="{7123E8E8-BC97-5DA7-DA4A-FFC2BDD84D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99574" y="368300"/>
            <a:ext cx="2557463" cy="2984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2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8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Bildplatzhalter 8" descr="Fremdlogo 4">
            <a:extLst>
              <a:ext uri="{FF2B5EF4-FFF2-40B4-BE49-F238E27FC236}">
                <a16:creationId xmlns:a16="http://schemas.microsoft.com/office/drawing/2014/main" id="{AB5F9309-A00E-AA12-16E8-AB47264A14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white">
          <a:xfrm>
            <a:off x="9299575" y="5661138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014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858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2" orient="horz" pos="4133">
          <p15:clr>
            <a:srgbClr val="FBAE40"/>
          </p15:clr>
        </p15:guide>
        <p15:guide id="13" pos="5382">
          <p15:clr>
            <a:srgbClr val="FBAE40"/>
          </p15:clr>
        </p15:guide>
        <p15:guide id="14" pos="746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63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63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63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16800" y="0"/>
            <a:ext cx="49752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7284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43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  <p15:guide id="12" pos="42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EDD4C0D2-10AF-4C04-B286-F0A78930337F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22DFAC7-A0DA-57B4-1A4E-570797EC7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1881188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A693DD3-DFBA-AF7E-DE27-B3BD7C50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6225495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CA7B009-98CE-F711-86B1-0FBDC39FD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4" y="1881188"/>
            <a:ext cx="11341099" cy="4319587"/>
          </a:xfrm>
        </p:spPr>
        <p:txBody>
          <a:bodyPr tIns="108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1B69BD-7D5E-0F33-3AA4-35A1FB4D54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0069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Grafi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63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63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63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16800" y="0"/>
            <a:ext cx="49752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5250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43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  <p15:guide id="12" pos="424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49679785-523F-4F20-BFC9-A946E757E3ED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22DFAC7-A0DA-57B4-1A4E-570797EC7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1881188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A693DD3-DFBA-AF7E-DE27-B3BD7C50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623275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C4364C52-98A1-B1BF-95F1-E63754CB0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881188"/>
            <a:ext cx="11341099" cy="4319587"/>
          </a:xfrm>
        </p:spPr>
        <p:txBody>
          <a:bodyPr tIns="108000" numCol="2" spcCol="360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8908A9-0F9F-ADE1-721F-DE9D5B086B9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4155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D3F0E-4D48-B8EA-224A-465A8DFA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1882800"/>
            <a:ext cx="11340000" cy="1440000"/>
          </a:xfrm>
        </p:spPr>
        <p:txBody>
          <a:bodyPr anchor="t" anchorCtr="0"/>
          <a:lstStyle>
            <a:lvl1pPr>
              <a:lnSpc>
                <a:spcPct val="10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160AD8-DE9A-9AAD-4D0F-7EA0D507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800" y="3430800"/>
            <a:ext cx="11340000" cy="972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AACC7D-9991-7ED0-3156-F9665062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4DEA-4B2C-4EE0-8919-67A68A157C1E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7C3C8C-FBE5-D668-6000-A0936F26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87C94C-59AE-DD77-EDD5-E2040DC3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61F5AD-D16A-9054-3F9E-7557F7F43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54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1A9321BD-1CCC-434D-890C-D0061900D31F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2F62DA-C002-970B-9E7C-014D632FB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881188"/>
            <a:ext cx="11341099" cy="43195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8AF623-594D-7EA5-A405-8FC98AB7A9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5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8C50-C58F-484B-8966-ACB6AF5CE6BB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881188"/>
            <a:ext cx="5400000" cy="43195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92B357CC-9A14-1036-8164-DB548FF83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013" y="1881189"/>
            <a:ext cx="5400000" cy="43195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217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zweispaltig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4A7C4-025F-8CB7-8150-07678C96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65125"/>
            <a:ext cx="113411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97C0F3-9E07-288D-D732-8748F4B6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881188"/>
            <a:ext cx="54006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A95515-7113-4A8A-DBB8-3B5D0E9D3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338" y="1881188"/>
            <a:ext cx="54009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1A9D2A0A-3FAF-C915-DBA8-85CB745E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207D-C847-4C64-92A9-5CF05EBCD3E9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E0BC3A5-4C44-AD2E-7EA1-764592E8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016071D5-87AC-52B7-7B68-30FBE98B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50BAB8F2-A7BB-5C78-DC67-56B395ED6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2528888"/>
            <a:ext cx="5400000" cy="36718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2A0034E0-4B18-95C8-1C2F-94E890904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38" y="2528888"/>
            <a:ext cx="5400000" cy="36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2599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8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1593">
          <p15:clr>
            <a:srgbClr val="FBAE40"/>
          </p15:clr>
        </p15:guide>
        <p15:guide id="6" pos="4021">
          <p15:clr>
            <a:srgbClr val="FBAE40"/>
          </p15:clr>
        </p15:guide>
        <p15:guide id="7" pos="279">
          <p15:clr>
            <a:srgbClr val="FBAE40"/>
          </p15:clr>
        </p15:guide>
        <p15:guide id="8" pos="7423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390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2012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64800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1986AF8F-E67E-415D-AA37-8B714560DF39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7FE1C6C9-F1BB-1FEC-A71A-7BC834270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3" y="1881188"/>
            <a:ext cx="6481762" cy="43195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FBAD93-250B-598A-7686-84F8A0BA2C1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3185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43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4362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838" y="368300"/>
            <a:ext cx="64800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4CCF01A1-FEAB-4922-ADD0-77EFE5643A1B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98D399DE-B716-1EC9-0CEA-9D72833AB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03838" y="1881188"/>
            <a:ext cx="6481762" cy="43195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6624FC-09FC-E0E9-E23A-218074FE1E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4597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341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7423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CFF5-F131-4D60-9EA5-635C7886BE6F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881189"/>
            <a:ext cx="5400000" cy="43195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id="{48C92948-6704-93C1-2A4D-949D9BBEF96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383338" y="1881188"/>
            <a:ext cx="5400675" cy="4319587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97973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71BEB16E-05BC-4362-A923-3BF469A36AF1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id="{1DE7A30A-44AD-A30B-7DB6-30E65FFDC77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913" y="1881188"/>
            <a:ext cx="11341099" cy="4319587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392940-B451-7E9F-FF47-ED1CBBDBA5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891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-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E06DE2A6-6639-4C75-9572-96D6A2DE63FB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SmartArt-Platzhalter 4">
            <a:extLst>
              <a:ext uri="{FF2B5EF4-FFF2-40B4-BE49-F238E27FC236}">
                <a16:creationId xmlns:a16="http://schemas.microsoft.com/office/drawing/2014/main" id="{857443B4-450E-4531-16B0-F56D501177E6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442913" y="1881188"/>
            <a:ext cx="11341099" cy="4319587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1353AC-C8AE-7600-6F14-CEA95CBAAD8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8299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22DFAC7-A0DA-57B4-1A4E-570797EC7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1881188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A693DD3-DFBA-AF7E-DE27-B3BD7C50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6225495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CA7B009-98CE-F711-86B1-0FBDC39FD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881188"/>
            <a:ext cx="11341099" cy="4319587"/>
          </a:xfrm>
        </p:spPr>
        <p:txBody>
          <a:bodyPr tIns="108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C5D886-BEDB-F794-1053-4800796692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7AD7044-2BF1-47D3-8018-8F18F177AA52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00F990C4-CBF5-0376-2996-1B2BCF25FB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42E7B60-4F6C-73D4-B08F-AF65BC4EEF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2234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A10B-2912-4025-B1AC-A1EC8AD1E948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881189"/>
            <a:ext cx="5400000" cy="43195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881189"/>
            <a:ext cx="5400675" cy="4319586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90935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C597-4FE3-4644-BF4D-CB95713CE26F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881189"/>
            <a:ext cx="5400675" cy="4319586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881189"/>
            <a:ext cx="5400675" cy="4319586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03748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F31A27B5-0275-44AB-A580-74FFCB44744D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iagrammplatzhalter 9">
            <a:extLst>
              <a:ext uri="{FF2B5EF4-FFF2-40B4-BE49-F238E27FC236}">
                <a16:creationId xmlns:a16="http://schemas.microsoft.com/office/drawing/2014/main" id="{BA090DC4-B5CE-1475-95F0-060F4061570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42913" y="1881188"/>
            <a:ext cx="11341099" cy="4319587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39AD401-DF83-711D-59BE-83060759E4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2365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AF31-9C4A-46EC-9CAD-9FCEF4B0C31B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881189"/>
            <a:ext cx="5400675" cy="4319586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6" name="Tabellenplatzhalter 5">
            <a:extLst>
              <a:ext uri="{FF2B5EF4-FFF2-40B4-BE49-F238E27FC236}">
                <a16:creationId xmlns:a16="http://schemas.microsoft.com/office/drawing/2014/main" id="{B878F67D-8A5E-8719-9EAD-817E3BD5D58A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383338" y="1881188"/>
            <a:ext cx="5400675" cy="4319587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71556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fik -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CB29243D-F0F4-C387-9878-4F6B9CCCA5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32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2AE0-0596-44B9-9948-91CAF9C31922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541BBE-4DA8-F563-0B31-0687A0BB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Wortmarke">
            <a:extLst>
              <a:ext uri="{FF2B5EF4-FFF2-40B4-BE49-F238E27FC236}">
                <a16:creationId xmlns:a16="http://schemas.microsoft.com/office/drawing/2014/main" id="{7C06B58E-8151-74FB-9F85-B78E89241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3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k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ADC51BD-7435-2059-EE97-80FAC770A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1881187"/>
            <a:ext cx="8940800" cy="497681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CE9F0-7354-4816-8D47-400DF49E7ECB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881189"/>
            <a:ext cx="2520000" cy="4319586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accent1"/>
                </a:solidFill>
              </a:defRPr>
            </a:lvl1pPr>
            <a:lvl2pPr marL="32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2pPr>
            <a:lvl3pPr marL="68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3pPr>
            <a:lvl4pPr marL="104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4pPr>
            <a:lvl5pPr marL="140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995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185">
          <p15:clr>
            <a:srgbClr val="FBAE40"/>
          </p15:clr>
        </p15:guide>
        <p15:guide id="5" pos="7423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2BF7-DB1F-4BB0-B44D-13B9242C83A6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881188"/>
            <a:ext cx="5581650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A9900D-FD67-D411-B884-7BCDDCC476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7437" y="1881187"/>
            <a:ext cx="5616575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81E82B0-867C-907D-ADD7-43B470EE8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5589588"/>
            <a:ext cx="5581649" cy="61118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7438" y="5589588"/>
            <a:ext cx="5616575" cy="61118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9142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85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795">
          <p15:clr>
            <a:srgbClr val="FBAE40"/>
          </p15:clr>
        </p15:guide>
        <p15:guide id="6" orient="horz" pos="3453">
          <p15:clr>
            <a:srgbClr val="FBAE40"/>
          </p15:clr>
        </p15:guide>
        <p15:guide id="7" orient="horz" pos="3521">
          <p15:clr>
            <a:srgbClr val="FBAE40"/>
          </p15:clr>
        </p15:guide>
        <p15:guide id="8" pos="279">
          <p15:clr>
            <a:srgbClr val="FBAE40"/>
          </p15:clr>
        </p15:guide>
        <p15:guide id="9" pos="7423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232">
          <p15:clr>
            <a:srgbClr val="FBAE40"/>
          </p15:clr>
        </p15:guide>
        <p15:guide id="12" orient="horz" pos="39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Grafiken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3AAA-4752-4743-8646-0EA72219444F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881187"/>
            <a:ext cx="37084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6013" y="4149725"/>
            <a:ext cx="3708000" cy="21589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DC8F4D54-8DB0-9635-10BB-D040C57C4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2913" y="4148725"/>
            <a:ext cx="37084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0517DC33-DBAA-AA58-9585-7330EACA09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59263" y="1881188"/>
            <a:ext cx="37084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D533C014-ECD9-15AE-BCAD-D2EB683909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75613" y="1881188"/>
            <a:ext cx="37084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89D8A52B-DEC8-0A30-7A38-0F17A75EE1E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59263" y="4148725"/>
            <a:ext cx="37084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746098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2615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orient="horz" pos="2546">
          <p15:clr>
            <a:srgbClr val="FBAE40"/>
          </p15:clr>
        </p15:guide>
        <p15:guide id="9" orient="horz" pos="2614">
          <p15:clr>
            <a:srgbClr val="FBAE40"/>
          </p15:clr>
        </p15:guide>
        <p15:guide id="10" pos="2683">
          <p15:clr>
            <a:srgbClr val="FBAE40"/>
          </p15:clr>
        </p15:guide>
        <p15:guide id="11" pos="5087">
          <p15:clr>
            <a:srgbClr val="FBAE40"/>
          </p15:clr>
        </p15:guide>
        <p15:guide id="12" pos="279">
          <p15:clr>
            <a:srgbClr val="FBAE40"/>
          </p15:clr>
        </p15:guide>
        <p15:guide id="13" pos="7423">
          <p15:clr>
            <a:srgbClr val="FBAE40"/>
          </p15:clr>
        </p15:guide>
        <p15:guide id="14" orient="horz" pos="232">
          <p15:clr>
            <a:srgbClr val="FBAE40"/>
          </p15:clr>
        </p15:guide>
        <p15:guide id="15" orient="horz" pos="107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AD51-B1F9-43F3-91A6-A2FA47247CEA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07299F2-2C01-EE77-79E2-17A5852D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8946862-EB57-BF1F-4116-DA29E1D2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273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551D-FF55-44D5-B2E9-4D0E7667B464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541BBE-4DA8-F563-0B31-0687A0BB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8299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22DFAC7-A0DA-57B4-1A4E-570797EC7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1881188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A693DD3-DFBA-AF7E-DE27-B3BD7C50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623275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C4364C52-98A1-B1BF-95F1-E63754CB0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4" y="1881189"/>
            <a:ext cx="11341099" cy="4356099"/>
          </a:xfrm>
        </p:spPr>
        <p:txBody>
          <a:bodyPr tIns="108000" numCol="2" spcCol="360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67D647F-760D-E88D-6E86-3140EBEF31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2E4AF5-858C-40FF-83DA-BC8C348FE728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A0A208F-1E3F-CC49-A888-405ECD950C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D328FC0-2742-3A64-B229-0E5FB25466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901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392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44A3F8-9C14-4271-A677-113F49255835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07299F2-2C01-EE77-79E2-17A5852D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260B29-097F-47E0-6EBA-206D14553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3429000"/>
            <a:ext cx="5581650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BFCEBEB3-9CF9-38E2-5212-791077F41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3429000"/>
            <a:ext cx="5616575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67DB692-13C0-CFC2-278D-7C6CF65B9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79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2160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-Trenner">
    <p:bg bwMode="ltGray"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D3F0E-4D48-B8EA-224A-465A8DFA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1882800"/>
            <a:ext cx="11340000" cy="1440000"/>
          </a:xfrm>
        </p:spPr>
        <p:txBody>
          <a:bodyPr anchor="t" anchorCtr="0"/>
          <a:lstStyle>
            <a:lvl1pPr>
              <a:lnSpc>
                <a:spcPct val="100000"/>
              </a:lnSpc>
              <a:defRPr sz="4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160AD8-DE9A-9AAD-4D0F-7EA0D507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800" y="3430800"/>
            <a:ext cx="11340000" cy="972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AACC7D-9991-7ED0-3156-F9665062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6B317AA-DEF4-4343-8697-775A8C31A609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7C3C8C-FBE5-D668-6000-A0936F26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87C94C-59AE-DD77-EDD5-E2040DC3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09FC36-5544-4C14-3CA5-A97D3A1AE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22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2F62DA-C002-970B-9E7C-014D632FB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881188"/>
            <a:ext cx="11341099" cy="4319587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F0522C-DB5B-BB39-529C-0B0E9D56C6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6D9FB6-A578-0515-5026-D184C2D754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6C68862-1019-B291-D2FE-96DF560C0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793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38FA-CD26-45F5-B9BE-56F56CF2DDD9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7699E5-391A-EBED-6876-81C679E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881188"/>
            <a:ext cx="5400000" cy="4319587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92B357CC-9A14-1036-8164-DB548FF83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013" y="1881189"/>
            <a:ext cx="5400000" cy="4319586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672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zweispaltig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4A7C4-025F-8CB7-8150-07678C96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65125"/>
            <a:ext cx="113411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97C0F3-9E07-288D-D732-8748F4B6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881188"/>
            <a:ext cx="54006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A95515-7113-4A8A-DBB8-3B5D0E9D3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338" y="1881188"/>
            <a:ext cx="54009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1A9D2A0A-3FAF-C915-DBA8-85CB745E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FDD-96F3-4A68-9CA0-1A4F566C6111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E0BC3A5-4C44-AD2E-7EA1-764592E8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016071D5-87AC-52B7-7B68-30FBE98B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50BAB8F2-A7BB-5C78-DC67-56B395ED6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2528888"/>
            <a:ext cx="5400000" cy="3671886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2A0034E0-4B18-95C8-1C2F-94E890904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38" y="2528888"/>
            <a:ext cx="5400000" cy="3672000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720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8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1593">
          <p15:clr>
            <a:srgbClr val="FBAE40"/>
          </p15:clr>
        </p15:guide>
        <p15:guide id="6" pos="4021">
          <p15:clr>
            <a:srgbClr val="FBAE40"/>
          </p15:clr>
        </p15:guide>
        <p15:guide id="7" pos="279">
          <p15:clr>
            <a:srgbClr val="FBAE40"/>
          </p15:clr>
        </p15:guide>
        <p15:guide id="8" pos="7423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39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B1598D-0C2F-6323-C46E-FBFFB0C3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662497-1D4C-FE3C-308D-457099AF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81189"/>
            <a:ext cx="113411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7ECBDF-2C07-74E9-E61F-821A622F3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l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446F6-4CC8-4F8B-9094-F59773162F98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EE1920-5881-17C3-748A-E24A23F81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8360DC-D55D-89EB-E3E2-CCDE8F8A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21CBBAB-EF00-7A8D-A9CB-F8B798CC8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5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</p:sldLayoutIdLst>
  <p:hf hdr="0"/>
  <p:txStyles>
    <p:titleStyle>
      <a:lvl1pPr marL="0" indent="0" algn="l" defTabSz="914400" rtl="0" eaLnBrk="1" latinLnBrk="0" hangingPunct="1">
        <a:lnSpc>
          <a:spcPts val="3200"/>
        </a:lnSpc>
        <a:spcBef>
          <a:spcPct val="0"/>
        </a:spcBef>
        <a:buFont typeface="Arial" panose="020B0604020202020204" pitchFamily="34" charset="0"/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6000" indent="-216000" algn="l" defTabSz="914400" rtl="0" eaLnBrk="1" latinLnBrk="0" hangingPunct="1">
        <a:lnSpc>
          <a:spcPts val="28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90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26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62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198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6pPr>
      <a:lvl7pPr marL="23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7pPr>
      <a:lvl8pPr marL="270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8pPr>
      <a:lvl9pPr marL="306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B1598D-0C2F-6323-C46E-FBFFB0C3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662497-1D4C-FE3C-308D-457099AF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81189"/>
            <a:ext cx="113411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7ECBDF-2C07-74E9-E61F-821A622F3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l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69028E8-5213-4755-BBF3-09FA7F3726D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EE1920-5881-17C3-748A-E24A23F81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8360DC-D55D-89EB-E3E2-CCDE8F8A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571F0E-BA57-4409-A3A5-945CC828A36E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21CBBAB-EF00-7A8D-A9CB-F8B798CC8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86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</p:sldLayoutIdLst>
  <p:hf hdr="0"/>
  <p:txStyles>
    <p:titleStyle>
      <a:lvl1pPr marL="0" indent="0" algn="l" defTabSz="914400" rtl="0" eaLnBrk="1" latinLnBrk="0" hangingPunct="1">
        <a:lnSpc>
          <a:spcPts val="3200"/>
        </a:lnSpc>
        <a:spcBef>
          <a:spcPct val="0"/>
        </a:spcBef>
        <a:buFont typeface="Arial" panose="020B0604020202020204" pitchFamily="34" charset="0"/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6000" indent="-216000" algn="l" defTabSz="914400" rtl="0" eaLnBrk="1" latinLnBrk="0" hangingPunct="1">
        <a:lnSpc>
          <a:spcPts val="28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90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26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62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198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6pPr>
      <a:lvl7pPr marL="23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7pPr>
      <a:lvl8pPr marL="270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8pPr>
      <a:lvl9pPr marL="306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3.pn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customXml" Target="../ink/ink6.xml"/><Relationship Id="rId17" Type="http://schemas.openxmlformats.org/officeDocument/2006/relationships/image" Target="../media/image30.png"/><Relationship Id="rId25" Type="http://schemas.openxmlformats.org/officeDocument/2006/relationships/image" Target="../media/image34.png"/><Relationship Id="rId33" Type="http://schemas.openxmlformats.org/officeDocument/2006/relationships/image" Target="../media/image3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27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31.png"/><Relationship Id="rId31" Type="http://schemas.openxmlformats.org/officeDocument/2006/relationships/image" Target="../media/image37.png"/><Relationship Id="rId4" Type="http://schemas.openxmlformats.org/officeDocument/2006/relationships/customXml" Target="../ink/ink2.xml"/><Relationship Id="rId9" Type="http://schemas.openxmlformats.org/officeDocument/2006/relationships/image" Target="../media/image2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5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4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2211.14730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sciencedirect.com/science/article/pii/S0142061521001964#f001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844A12-37C0-01DB-E2ED-9D80D4E44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2000" dirty="0"/>
              <a:t>M.Sc. Papadopoulos Dimitrios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F616A0-0EB1-866B-44F0-86C79E9B3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8100000" cy="1137315"/>
          </a:xfrm>
        </p:spPr>
        <p:txBody>
          <a:bodyPr/>
          <a:lstStyle/>
          <a:p>
            <a:r>
              <a:rPr lang="de-DE" sz="3200" dirty="0"/>
              <a:t>Academic </a:t>
            </a:r>
            <a:r>
              <a:rPr lang="de-DE" sz="3200" dirty="0" err="1"/>
              <a:t>mobility</a:t>
            </a:r>
            <a:r>
              <a:rPr lang="de-DE" sz="3200" dirty="0"/>
              <a:t> in Aalborg</a:t>
            </a:r>
            <a:br>
              <a:rPr lang="de-DE" sz="3200" dirty="0"/>
            </a:br>
            <a:br>
              <a:rPr lang="de-DE" sz="3200" dirty="0"/>
            </a:br>
            <a:r>
              <a:rPr lang="de-DE" sz="3200" dirty="0"/>
              <a:t>Bi-</a:t>
            </a:r>
            <a:r>
              <a:rPr lang="de-DE" sz="3200" dirty="0" err="1"/>
              <a:t>weekly</a:t>
            </a:r>
            <a:r>
              <a:rPr lang="de-DE" sz="3200" dirty="0"/>
              <a:t> </a:t>
            </a:r>
            <a:r>
              <a:rPr lang="de-DE" sz="3200" dirty="0" err="1"/>
              <a:t>presentation</a:t>
            </a:r>
            <a:br>
              <a:rPr lang="de-DE" sz="3200" dirty="0"/>
            </a:br>
            <a:br>
              <a:rPr lang="de-DE" sz="3200" dirty="0"/>
            </a:br>
            <a:r>
              <a:rPr lang="de-DE" sz="3200" dirty="0"/>
              <a:t>12/02/2026</a:t>
            </a:r>
            <a:br>
              <a:rPr lang="de-DE" sz="3200" dirty="0"/>
            </a:br>
            <a:br>
              <a:rPr lang="de-DE" sz="3200" dirty="0"/>
            </a:br>
            <a:endParaRPr lang="de-DE" sz="3200" dirty="0"/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84196" y="338997"/>
            <a:ext cx="2814175" cy="1407088"/>
          </a:xfrm>
        </p:spPr>
      </p:pic>
      <p:pic>
        <p:nvPicPr>
          <p:cNvPr id="1026" name="Picture 2" descr="DAAD - Centre for International Experience">
            <a:extLst>
              <a:ext uri="{FF2B5EF4-FFF2-40B4-BE49-F238E27FC236}">
                <a16:creationId xmlns:a16="http://schemas.microsoft.com/office/drawing/2014/main" id="{5ED7B41E-E16B-EF1D-68D1-B8122017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825" y="4848906"/>
            <a:ext cx="2924136" cy="146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alborg University - Wikipedia">
            <a:extLst>
              <a:ext uri="{FF2B5EF4-FFF2-40B4-BE49-F238E27FC236}">
                <a16:creationId xmlns:a16="http://schemas.microsoft.com/office/drawing/2014/main" id="{0712FB45-73C6-940B-D13E-825DDA5E0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354" y="2239308"/>
            <a:ext cx="2326734" cy="211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4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07C2C-3351-5343-C03A-6BCC51D5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630555"/>
          </a:xfrm>
        </p:spPr>
        <p:txBody>
          <a:bodyPr/>
          <a:lstStyle/>
          <a:p>
            <a:r>
              <a:rPr lang="en-US" dirty="0"/>
              <a:t>Whiteboard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DFF25-923E-F548-9EAC-28FDEAE9E2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1394C-DFAC-C514-E5FC-4EEA8B720C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81376-00F2-59EF-0133-4A4BBD7327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10</a:t>
            </a:fld>
            <a:endParaRPr lang="de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C61F51-BC0F-EFBA-9EC7-F62F6DCDA569}"/>
              </a:ext>
            </a:extLst>
          </p:cNvPr>
          <p:cNvCxnSpPr>
            <a:cxnSpLocks/>
          </p:cNvCxnSpPr>
          <p:nvPr/>
        </p:nvCxnSpPr>
        <p:spPr>
          <a:xfrm flipV="1">
            <a:off x="819573" y="1083733"/>
            <a:ext cx="0" cy="101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D678F3-67DA-8C76-BBAA-4EA7CB713797}"/>
              </a:ext>
            </a:extLst>
          </p:cNvPr>
          <p:cNvCxnSpPr/>
          <p:nvPr/>
        </p:nvCxnSpPr>
        <p:spPr>
          <a:xfrm>
            <a:off x="819573" y="2101426"/>
            <a:ext cx="1435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3F0617-CC2C-73D2-28AA-DD29025D7867}"/>
              </a:ext>
            </a:extLst>
          </p:cNvPr>
          <p:cNvCxnSpPr>
            <a:cxnSpLocks/>
          </p:cNvCxnSpPr>
          <p:nvPr/>
        </p:nvCxnSpPr>
        <p:spPr>
          <a:xfrm flipV="1">
            <a:off x="819573" y="2362200"/>
            <a:ext cx="0" cy="101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991A82-768A-4C6B-DDA0-89A2AE3C44A7}"/>
              </a:ext>
            </a:extLst>
          </p:cNvPr>
          <p:cNvCxnSpPr/>
          <p:nvPr/>
        </p:nvCxnSpPr>
        <p:spPr>
          <a:xfrm>
            <a:off x="819573" y="3379893"/>
            <a:ext cx="1435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EF46BD-DABB-C2EF-1284-48C1D4EB412B}"/>
              </a:ext>
            </a:extLst>
          </p:cNvPr>
          <p:cNvCxnSpPr>
            <a:cxnSpLocks/>
          </p:cNvCxnSpPr>
          <p:nvPr/>
        </p:nvCxnSpPr>
        <p:spPr>
          <a:xfrm flipV="1">
            <a:off x="819573" y="3782907"/>
            <a:ext cx="0" cy="101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8278D0-C226-ACEA-EE1D-88599118531D}"/>
              </a:ext>
            </a:extLst>
          </p:cNvPr>
          <p:cNvCxnSpPr/>
          <p:nvPr/>
        </p:nvCxnSpPr>
        <p:spPr>
          <a:xfrm>
            <a:off x="819573" y="4800600"/>
            <a:ext cx="1435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59EF7D-3688-6017-DFCD-B4A3455E6395}"/>
              </a:ext>
            </a:extLst>
          </p:cNvPr>
          <p:cNvCxnSpPr>
            <a:cxnSpLocks/>
          </p:cNvCxnSpPr>
          <p:nvPr/>
        </p:nvCxnSpPr>
        <p:spPr>
          <a:xfrm flipV="1">
            <a:off x="819573" y="5117253"/>
            <a:ext cx="0" cy="101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0F7886-E9BC-98EC-381B-F10B9B9756FC}"/>
              </a:ext>
            </a:extLst>
          </p:cNvPr>
          <p:cNvCxnSpPr/>
          <p:nvPr/>
        </p:nvCxnSpPr>
        <p:spPr>
          <a:xfrm>
            <a:off x="819573" y="6134946"/>
            <a:ext cx="1435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65CEE08-743E-4360-E2E6-99C65F57D6C6}"/>
                  </a:ext>
                </a:extLst>
              </p14:cNvPr>
              <p14:cNvContentPartPr/>
              <p14:nvPr/>
            </p14:nvContentPartPr>
            <p14:xfrm>
              <a:off x="363627" y="1063040"/>
              <a:ext cx="400320" cy="2349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65CEE08-743E-4360-E2E6-99C65F57D6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507" y="1056920"/>
                <a:ext cx="412560" cy="23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40FFB77-A2D0-CAFE-D403-AACC90ACDA75}"/>
                  </a:ext>
                </a:extLst>
              </p14:cNvPr>
              <p14:cNvContentPartPr/>
              <p14:nvPr/>
            </p14:nvContentPartPr>
            <p14:xfrm>
              <a:off x="141867" y="2069240"/>
              <a:ext cx="80640" cy="397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40FFB77-A2D0-CAFE-D403-AACC90ACDA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747" y="2063120"/>
                <a:ext cx="9288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3FFC8C2-3FA7-95DE-EACE-E807DC512EEA}"/>
                  </a:ext>
                </a:extLst>
              </p14:cNvPr>
              <p14:cNvContentPartPr/>
              <p14:nvPr/>
            </p14:nvContentPartPr>
            <p14:xfrm>
              <a:off x="86427" y="1462640"/>
              <a:ext cx="128520" cy="27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3FFC8C2-3FA7-95DE-EACE-E807DC512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307" y="1456520"/>
                <a:ext cx="1407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55790B7-C033-3FE2-3D06-2BF467267AE4}"/>
                  </a:ext>
                </a:extLst>
              </p14:cNvPr>
              <p14:cNvContentPartPr/>
              <p14:nvPr/>
            </p14:nvContentPartPr>
            <p14:xfrm>
              <a:off x="318267" y="1672880"/>
              <a:ext cx="144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55790B7-C033-3FE2-3D06-2BF467267A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147" y="1666760"/>
                <a:ext cx="1368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6527843-A836-5A19-170B-A20DF1C22FA8}"/>
              </a:ext>
            </a:extLst>
          </p:cNvPr>
          <p:cNvGrpSpPr/>
          <p:nvPr/>
        </p:nvGrpSpPr>
        <p:grpSpPr>
          <a:xfrm>
            <a:off x="84627" y="3703640"/>
            <a:ext cx="627120" cy="2407320"/>
            <a:chOff x="84627" y="3703640"/>
            <a:chExt cx="627120" cy="24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20B98D-B1C5-D35D-3863-3249F915057B}"/>
                    </a:ext>
                  </a:extLst>
                </p14:cNvPr>
                <p14:cNvContentPartPr/>
                <p14:nvPr/>
              </p14:nvContentPartPr>
              <p14:xfrm>
                <a:off x="377307" y="3703640"/>
                <a:ext cx="334440" cy="240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20B98D-B1C5-D35D-3863-3249F91505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187" y="3697520"/>
                  <a:ext cx="346680" cy="24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DA222A5-AFED-9D5E-8F92-924E203ACFDC}"/>
                    </a:ext>
                  </a:extLst>
                </p14:cNvPr>
                <p14:cNvContentPartPr/>
                <p14:nvPr/>
              </p14:nvContentPartPr>
              <p14:xfrm>
                <a:off x="122787" y="4711640"/>
                <a:ext cx="1296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DA222A5-AFED-9D5E-8F92-924E203ACF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667" y="4705520"/>
                  <a:ext cx="141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AE20171-A76A-4A76-BC55-2561F305EDF9}"/>
                    </a:ext>
                  </a:extLst>
                </p14:cNvPr>
                <p14:cNvContentPartPr/>
                <p14:nvPr/>
              </p14:nvContentPartPr>
              <p14:xfrm>
                <a:off x="84627" y="4131680"/>
                <a:ext cx="138960" cy="230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AE20171-A76A-4A76-BC55-2561F305ED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507" y="4125560"/>
                  <a:ext cx="151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6E79D9-E48D-40D7-D63D-DB96A6FC27E1}"/>
                    </a:ext>
                  </a:extLst>
                </p14:cNvPr>
                <p14:cNvContentPartPr/>
                <p14:nvPr/>
              </p14:nvContentPartPr>
              <p14:xfrm>
                <a:off x="345267" y="4354880"/>
                <a:ext cx="360" cy="7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6E79D9-E48D-40D7-D63D-DB96A6FC27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9147" y="4348760"/>
                  <a:ext cx="1260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6498FC6-DC5C-C1A3-C9C9-C0D823B208F7}"/>
                  </a:ext>
                </a:extLst>
              </p14:cNvPr>
              <p14:cNvContentPartPr/>
              <p14:nvPr/>
            </p14:nvContentPartPr>
            <p14:xfrm>
              <a:off x="839547" y="1441400"/>
              <a:ext cx="1188000" cy="491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6498FC6-DC5C-C1A3-C9C9-C0D823B208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3427" y="1435280"/>
                <a:ext cx="120024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FAAAADA-026F-696D-A5D9-7C33799E3805}"/>
                  </a:ext>
                </a:extLst>
              </p14:cNvPr>
              <p14:cNvContentPartPr/>
              <p14:nvPr/>
            </p14:nvContentPartPr>
            <p14:xfrm>
              <a:off x="914067" y="2799320"/>
              <a:ext cx="1030680" cy="411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FAAAADA-026F-696D-A5D9-7C33799E380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7947" y="2793200"/>
                <a:ext cx="10429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40D4C04-25C4-43CD-4222-E3DB0E192BE6}"/>
                  </a:ext>
                </a:extLst>
              </p14:cNvPr>
              <p14:cNvContentPartPr/>
              <p14:nvPr/>
            </p14:nvContentPartPr>
            <p14:xfrm>
              <a:off x="941427" y="3987320"/>
              <a:ext cx="1180440" cy="578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40D4C04-25C4-43CD-4222-E3DB0E192BE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5307" y="3981200"/>
                <a:ext cx="119268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FF7BE4D-D4BB-7B75-AEF4-A41886E28B74}"/>
                  </a:ext>
                </a:extLst>
              </p14:cNvPr>
              <p14:cNvContentPartPr/>
              <p14:nvPr/>
            </p14:nvContentPartPr>
            <p14:xfrm>
              <a:off x="975267" y="5443160"/>
              <a:ext cx="1264680" cy="504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FF7BE4D-D4BB-7B75-AEF4-A41886E28B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9147" y="5437040"/>
                <a:ext cx="1276920" cy="516240"/>
              </a:xfrm>
              <a:prstGeom prst="rect">
                <a:avLst/>
              </a:prstGeom>
            </p:spPr>
          </p:pic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9A9DEC-1FF5-6ECA-5AF6-AC9367FF62D8}"/>
              </a:ext>
            </a:extLst>
          </p:cNvPr>
          <p:cNvCxnSpPr/>
          <p:nvPr/>
        </p:nvCxnSpPr>
        <p:spPr>
          <a:xfrm>
            <a:off x="1666240" y="1144693"/>
            <a:ext cx="0" cy="51951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F9D2AEE-D78E-193B-A271-14A8787E8B2D}"/>
                  </a:ext>
                </a:extLst>
              </p14:cNvPr>
              <p14:cNvContentPartPr/>
              <p14:nvPr/>
            </p14:nvContentPartPr>
            <p14:xfrm>
              <a:off x="1693107" y="1685840"/>
              <a:ext cx="340920" cy="195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F9D2AEE-D78E-193B-A271-14A8787E8B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86987" y="1679720"/>
                <a:ext cx="3531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7E2933A-2723-D72A-F650-A75FD45574C8}"/>
                  </a:ext>
                </a:extLst>
              </p14:cNvPr>
              <p14:cNvContentPartPr/>
              <p14:nvPr/>
            </p14:nvContentPartPr>
            <p14:xfrm>
              <a:off x="1672947" y="3045200"/>
              <a:ext cx="230400" cy="25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7E2933A-2723-D72A-F650-A75FD45574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66827" y="3039080"/>
                <a:ext cx="2426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085E8B3-DD91-D6AD-125E-99B4723B4E84}"/>
                  </a:ext>
                </a:extLst>
              </p14:cNvPr>
              <p14:cNvContentPartPr/>
              <p14:nvPr/>
            </p14:nvContentPartPr>
            <p14:xfrm>
              <a:off x="1686267" y="4199000"/>
              <a:ext cx="430560" cy="203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085E8B3-DD91-D6AD-125E-99B4723B4E8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80147" y="4192880"/>
                <a:ext cx="442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980CE18-497A-0086-16E8-CF8FA672D783}"/>
                  </a:ext>
                </a:extLst>
              </p14:cNvPr>
              <p14:cNvContentPartPr/>
              <p14:nvPr/>
            </p14:nvContentPartPr>
            <p14:xfrm>
              <a:off x="1693107" y="5433800"/>
              <a:ext cx="575640" cy="385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980CE18-497A-0086-16E8-CF8FA672D7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86987" y="5427680"/>
                <a:ext cx="587880" cy="39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639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platzhalter 37">
            <a:extLst>
              <a:ext uri="{FF2B5EF4-FFF2-40B4-BE49-F238E27FC236}">
                <a16:creationId xmlns:a16="http://schemas.microsoft.com/office/drawing/2014/main" id="{895F54C2-922D-3999-7BA5-19B1DA7330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65F7F5-F89E-3B4B-6787-00FEB70B7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0B20-92F3-40AC-996C-5E2E83ED6B44}" type="datetime4">
              <a:rPr lang="de-DE" smtClean="0"/>
              <a:t>9. Februar 2026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9" name="Bildplatzhalter 6">
            <a:extLst>
              <a:ext uri="{FF2B5EF4-FFF2-40B4-BE49-F238E27FC236}">
                <a16:creationId xmlns:a16="http://schemas.microsoft.com/office/drawing/2014/main" id="{895ABDB2-0823-436F-8D99-5B6402ADB939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666785D-3C0F-CCC2-1EEE-E0B1FF78B1F0}"/>
              </a:ext>
            </a:extLst>
          </p:cNvPr>
          <p:cNvSpPr/>
          <p:nvPr/>
        </p:nvSpPr>
        <p:spPr>
          <a:xfrm>
            <a:off x="5900039" y="808322"/>
            <a:ext cx="3121572" cy="914401"/>
          </a:xfrm>
          <a:prstGeom prst="rect">
            <a:avLst/>
          </a:prstGeom>
          <a:solidFill>
            <a:srgbClr val="334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your attention!</a:t>
            </a:r>
            <a:endParaRPr lang="en-GB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E43476-9266-E1DA-210F-72B070CA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Albert-Ludwigs-Universität Freiburg | Präsentationstitel |</a:t>
            </a:r>
          </a:p>
        </p:txBody>
      </p:sp>
      <p:pic>
        <p:nvPicPr>
          <p:cNvPr id="56" name="Wortmarke">
            <a:extLst>
              <a:ext uri="{FF2B5EF4-FFF2-40B4-BE49-F238E27FC236}">
                <a16:creationId xmlns:a16="http://schemas.microsoft.com/office/drawing/2014/main" id="{5B7121B9-C075-6E8E-17DE-776FE5CC9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201" y="6466717"/>
            <a:ext cx="1692000" cy="188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7194D9-039E-4468-A4C1-7BD99D0FA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0" y="202646"/>
            <a:ext cx="2125755" cy="2125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AD244-50D0-5225-34D7-4C96B4797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094" y="202644"/>
            <a:ext cx="2125755" cy="21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2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51E9-2639-00BD-9F4D-3712F567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11341100" cy="744008"/>
          </a:xfrm>
        </p:spPr>
        <p:txBody>
          <a:bodyPr/>
          <a:lstStyle/>
          <a:p>
            <a:r>
              <a:rPr lang="en-US" b="0" dirty="0"/>
              <a:t>Schedule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A09FE-3C9B-21A7-46E3-6902DFB5616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8E79A-1460-386D-C519-C969078018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A51A9-C5F5-CE4C-27F1-028761827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532624-502D-4D7B-4923-2B5565B5C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953613"/>
            <a:ext cx="9240106" cy="4524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5309DD-368C-01C4-BB41-012E2470EFC4}"/>
              </a:ext>
            </a:extLst>
          </p:cNvPr>
          <p:cNvSpPr txBox="1"/>
          <p:nvPr/>
        </p:nvSpPr>
        <p:spPr>
          <a:xfrm>
            <a:off x="3579965" y="5596610"/>
            <a:ext cx="4620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Needs restructuring to fit into the 4.5 months timeframe</a:t>
            </a:r>
          </a:p>
        </p:txBody>
      </p:sp>
    </p:spTree>
    <p:extLst>
      <p:ext uri="{BB962C8B-B14F-4D97-AF65-F5344CB8AC3E}">
        <p14:creationId xmlns:p14="http://schemas.microsoft.com/office/powerpoint/2010/main" val="261441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BBADE-73A7-1961-7FE4-6FE3E768B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666C-E6FC-741D-B419-2A8E1E0D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11341100" cy="744008"/>
          </a:xfrm>
        </p:spPr>
        <p:txBody>
          <a:bodyPr/>
          <a:lstStyle/>
          <a:p>
            <a:r>
              <a:rPr lang="en-US" b="0" dirty="0"/>
              <a:t>New Schedule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C7B10-60D4-10E2-39AD-F85AD03EEF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80FE2-EF58-B5C2-8D8D-01C46B9943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AB259-A68C-08DE-1836-8DEB102742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06FF0C-EEA1-5393-F01A-C3044E182190}"/>
              </a:ext>
            </a:extLst>
          </p:cNvPr>
          <p:cNvSpPr txBox="1"/>
          <p:nvPr/>
        </p:nvSpPr>
        <p:spPr>
          <a:xfrm>
            <a:off x="3579965" y="5596610"/>
            <a:ext cx="4620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Needs restructuring to fit into the 4.5 months timeframe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18A80A-84B2-256C-56FF-8AA98674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1231008"/>
            <a:ext cx="1094575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5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A7AD-A3DE-BCEA-C3F4-41F9438C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823595"/>
          </a:xfrm>
        </p:spPr>
        <p:txBody>
          <a:bodyPr/>
          <a:lstStyle/>
          <a:p>
            <a:r>
              <a:rPr lang="de-DE" dirty="0"/>
              <a:t>Work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58BD3-6D36-0347-1472-8101A73FD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4" y="1351620"/>
            <a:ext cx="11341099" cy="4669155"/>
          </a:xfrm>
        </p:spPr>
        <p:txBody>
          <a:bodyPr/>
          <a:lstStyle/>
          <a:p>
            <a:r>
              <a:rPr lang="de-DE" dirty="0"/>
              <a:t>HBDs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de-DE" dirty="0"/>
              <a:t>Collection </a:t>
            </a:r>
            <a:r>
              <a:rPr lang="de-DE" dirty="0" err="1"/>
              <a:t>of</a:t>
            </a:r>
            <a:r>
              <a:rPr lang="de-DE" dirty="0"/>
              <a:t> 3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pPr lvl="3">
              <a:buFont typeface="Wingdings" panose="05000000000000000000" pitchFamily="2" charset="2"/>
              <a:buChar char="q"/>
            </a:pPr>
            <a:r>
              <a:rPr lang="de-DE" dirty="0" err="1"/>
              <a:t>Decided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Architectures</a:t>
            </a:r>
            <a:endParaRPr lang="de-DE" dirty="0"/>
          </a:p>
          <a:p>
            <a:pPr lvl="3">
              <a:buFont typeface="Wingdings" panose="05000000000000000000" pitchFamily="2" charset="2"/>
              <a:buChar char="q"/>
            </a:pPr>
            <a:r>
              <a:rPr lang="de-DE" dirty="0" err="1"/>
              <a:t>Decided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TODOs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de-DE" dirty="0"/>
              <a:t>Datasets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  <a:p>
            <a:pPr lvl="3">
              <a:buFont typeface="Wingdings" panose="05000000000000000000" pitchFamily="2" charset="2"/>
              <a:buChar char="v"/>
            </a:pPr>
            <a:r>
              <a:rPr lang="de-DE" dirty="0"/>
              <a:t>Collection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emails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contributors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invite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overleaf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pPr lvl="3">
              <a:buFont typeface="Wingdings" panose="05000000000000000000" pitchFamily="2" charset="2"/>
              <a:buChar char="v"/>
            </a:pPr>
            <a:r>
              <a:rPr lang="de-DE" dirty="0"/>
              <a:t>Evaluation </a:t>
            </a:r>
            <a:r>
              <a:rPr lang="de-DE" dirty="0" err="1"/>
              <a:t>metrics</a:t>
            </a:r>
            <a:endParaRPr lang="de-DE" dirty="0"/>
          </a:p>
          <a:p>
            <a:pPr lvl="3">
              <a:buFont typeface="Wingdings" panose="05000000000000000000" pitchFamily="2" charset="2"/>
              <a:buChar char="v"/>
            </a:pPr>
            <a:r>
              <a:rPr lang="de-DE" dirty="0"/>
              <a:t>Work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!</a:t>
            </a:r>
          </a:p>
          <a:p>
            <a:pPr lvl="3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CFB50-4CA5-3C44-8CFF-94A681BA0B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AA44B-7025-C89D-8602-0817DDCA54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Albert-Ludwigs-Universität Freiburg | Präsentationstitel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A4341-70B1-C003-3226-8F93AD1C6A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67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8BD08A-7051-B323-014B-BA07E9DFB586}"/>
              </a:ext>
            </a:extLst>
          </p:cNvPr>
          <p:cNvSpPr/>
          <p:nvPr/>
        </p:nvSpPr>
        <p:spPr>
          <a:xfrm>
            <a:off x="407987" y="1058174"/>
            <a:ext cx="3477728" cy="19205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Community 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837B36-11D2-9812-2BDD-D811C10857A5}"/>
              </a:ext>
            </a:extLst>
          </p:cNvPr>
          <p:cNvSpPr/>
          <p:nvPr/>
        </p:nvSpPr>
        <p:spPr>
          <a:xfrm>
            <a:off x="4441507" y="1058174"/>
            <a:ext cx="3477728" cy="19205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Community 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A5BC4-13B4-1994-3E0D-DC3B7A3C9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11341100" cy="698288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AB215-B84D-14A6-E5AD-82B167BDDA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60659-9B25-4A7B-E567-DD0B0C114D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99E6F-6D2B-2B77-5CD0-A81E30A837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5</a:t>
            </a:fld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ome">
                <a:extLst>
                  <a:ext uri="{FF2B5EF4-FFF2-40B4-BE49-F238E27FC236}">
                    <a16:creationId xmlns:a16="http://schemas.microsoft.com/office/drawing/2014/main" id="{6BD1BFB6-8FC9-E5D7-8DD9-C1707F0CED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8320862"/>
                  </p:ext>
                </p:extLst>
              </p:nvPr>
            </p:nvGraphicFramePr>
            <p:xfrm>
              <a:off x="538859" y="1693334"/>
              <a:ext cx="753636" cy="8897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3636" cy="889710"/>
                    </a:xfrm>
                    <a:prstGeom prst="rect">
                      <a:avLst/>
                    </a:prstGeom>
                  </am3d:spPr>
                  <am3d:camera>
                    <am3d:pos x="0" y="0" z="682014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6063" d="1000000"/>
                    <am3d:preTrans dx="0" dy="-13384882" dz="-5003200"/>
                    <am3d:scale>
                      <am3d:sx n="1000000" d="1000000"/>
                      <am3d:sy n="1000000" d="1000000"/>
                      <am3d:sz n="1000000" d="1000000"/>
                    </am3d:scale>
                    <am3d:rot ax="951052" ay="-1249309" az="-3458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885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ome">
                <a:extLst>
                  <a:ext uri="{FF2B5EF4-FFF2-40B4-BE49-F238E27FC236}">
                    <a16:creationId xmlns:a16="http://schemas.microsoft.com/office/drawing/2014/main" id="{6BD1BFB6-8FC9-E5D7-8DD9-C1707F0CED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859" y="1693334"/>
                <a:ext cx="753636" cy="889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ome">
                <a:extLst>
                  <a:ext uri="{FF2B5EF4-FFF2-40B4-BE49-F238E27FC236}">
                    <a16:creationId xmlns:a16="http://schemas.microsoft.com/office/drawing/2014/main" id="{77343CEE-651A-DEA4-B875-0AA6AAEACB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2034378"/>
                  </p:ext>
                </p:extLst>
              </p:nvPr>
            </p:nvGraphicFramePr>
            <p:xfrm>
              <a:off x="1295408" y="1663497"/>
              <a:ext cx="766742" cy="9371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6742" cy="937128"/>
                    </a:xfrm>
                    <a:prstGeom prst="rect">
                      <a:avLst/>
                    </a:prstGeom>
                  </am3d:spPr>
                  <am3d:camera>
                    <am3d:pos x="0" y="0" z="682014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6063" d="1000000"/>
                    <am3d:preTrans dx="0" dy="-13384882" dz="-5003200"/>
                    <am3d:scale>
                      <am3d:sx n="1000000" d="1000000"/>
                      <am3d:sy n="1000000" d="1000000"/>
                      <am3d:sz n="1000000" d="1000000"/>
                    </am3d:scale>
                    <am3d:rot ax="934844" ay="1086349" az="29715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88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ome">
                <a:extLst>
                  <a:ext uri="{FF2B5EF4-FFF2-40B4-BE49-F238E27FC236}">
                    <a16:creationId xmlns:a16="http://schemas.microsoft.com/office/drawing/2014/main" id="{77343CEE-651A-DEA4-B875-0AA6AAEAC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5408" y="1663497"/>
                <a:ext cx="766742" cy="937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Home">
                <a:extLst>
                  <a:ext uri="{FF2B5EF4-FFF2-40B4-BE49-F238E27FC236}">
                    <a16:creationId xmlns:a16="http://schemas.microsoft.com/office/drawing/2014/main" id="{CD9C5889-B8CF-EB3E-642F-C41424F3E3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5432416"/>
                  </p:ext>
                </p:extLst>
              </p:nvPr>
            </p:nvGraphicFramePr>
            <p:xfrm>
              <a:off x="2046131" y="1693334"/>
              <a:ext cx="753636" cy="8897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3636" cy="889710"/>
                    </a:xfrm>
                    <a:prstGeom prst="rect">
                      <a:avLst/>
                    </a:prstGeom>
                  </am3d:spPr>
                  <am3d:camera>
                    <am3d:pos x="0" y="0" z="682014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6063" d="1000000"/>
                    <am3d:preTrans dx="0" dy="-13384882" dz="-5003200"/>
                    <am3d:scale>
                      <am3d:sx n="1000000" d="1000000"/>
                      <am3d:sy n="1000000" d="1000000"/>
                      <am3d:sz n="1000000" d="1000000"/>
                    </am3d:scale>
                    <am3d:rot ax="951052" ay="-1249309" az="-3458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885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Home">
                <a:extLst>
                  <a:ext uri="{FF2B5EF4-FFF2-40B4-BE49-F238E27FC236}">
                    <a16:creationId xmlns:a16="http://schemas.microsoft.com/office/drawing/2014/main" id="{CD9C5889-B8CF-EB3E-642F-C41424F3E3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131" y="1693334"/>
                <a:ext cx="753636" cy="88971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47185F0-45CB-2E6B-7D79-C17E998EEEA4}"/>
              </a:ext>
            </a:extLst>
          </p:cNvPr>
          <p:cNvSpPr txBox="1"/>
          <p:nvPr/>
        </p:nvSpPr>
        <p:spPr>
          <a:xfrm>
            <a:off x="2980800" y="2018453"/>
            <a:ext cx="11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….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Home">
                <a:extLst>
                  <a:ext uri="{FF2B5EF4-FFF2-40B4-BE49-F238E27FC236}">
                    <a16:creationId xmlns:a16="http://schemas.microsoft.com/office/drawing/2014/main" id="{A4B6F753-F860-9D77-B438-F94F1D069E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5286115"/>
                  </p:ext>
                </p:extLst>
              </p:nvPr>
            </p:nvGraphicFramePr>
            <p:xfrm>
              <a:off x="4546893" y="1688556"/>
              <a:ext cx="804607" cy="8992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04607" cy="899265"/>
                    </a:xfrm>
                    <a:prstGeom prst="rect">
                      <a:avLst/>
                    </a:prstGeom>
                  </am3d:spPr>
                  <am3d:camera>
                    <am3d:pos x="0" y="0" z="682014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6063" d="1000000"/>
                    <am3d:preTrans dx="0" dy="-13384882" dz="-5003200"/>
                    <am3d:scale>
                      <am3d:sx n="1000000" d="1000000"/>
                      <am3d:sy n="1000000" d="1000000"/>
                      <am3d:sz n="1000000" d="1000000"/>
                    </am3d:scale>
                    <am3d:rot ax="671929" ay="1369946" az="26357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88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Home">
                <a:extLst>
                  <a:ext uri="{FF2B5EF4-FFF2-40B4-BE49-F238E27FC236}">
                    <a16:creationId xmlns:a16="http://schemas.microsoft.com/office/drawing/2014/main" id="{A4B6F753-F860-9D77-B438-F94F1D069E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893" y="1688556"/>
                <a:ext cx="804607" cy="899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Home">
                <a:extLst>
                  <a:ext uri="{FF2B5EF4-FFF2-40B4-BE49-F238E27FC236}">
                    <a16:creationId xmlns:a16="http://schemas.microsoft.com/office/drawing/2014/main" id="{E8C49E02-7630-1064-E958-40EDF61025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040546"/>
                  </p:ext>
                </p:extLst>
              </p:nvPr>
            </p:nvGraphicFramePr>
            <p:xfrm>
              <a:off x="5326015" y="1693334"/>
              <a:ext cx="753636" cy="8897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3636" cy="889710"/>
                    </a:xfrm>
                    <a:prstGeom prst="rect">
                      <a:avLst/>
                    </a:prstGeom>
                  </am3d:spPr>
                  <am3d:camera>
                    <am3d:pos x="0" y="0" z="682014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6063" d="1000000"/>
                    <am3d:preTrans dx="0" dy="-13384882" dz="-5003200"/>
                    <am3d:scale>
                      <am3d:sx n="1000000" d="1000000"/>
                      <am3d:sy n="1000000" d="1000000"/>
                      <am3d:sz n="1000000" d="1000000"/>
                    </am3d:scale>
                    <am3d:rot ax="951052" ay="-1249309" az="-3458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885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Home">
                <a:extLst>
                  <a:ext uri="{FF2B5EF4-FFF2-40B4-BE49-F238E27FC236}">
                    <a16:creationId xmlns:a16="http://schemas.microsoft.com/office/drawing/2014/main" id="{E8C49E02-7630-1064-E958-40EDF61025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6015" y="1693334"/>
                <a:ext cx="753636" cy="889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Home">
                <a:extLst>
                  <a:ext uri="{FF2B5EF4-FFF2-40B4-BE49-F238E27FC236}">
                    <a16:creationId xmlns:a16="http://schemas.microsoft.com/office/drawing/2014/main" id="{F67C8125-D98E-EAE7-8210-15BEE4B645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0796341"/>
                  </p:ext>
                </p:extLst>
              </p:nvPr>
            </p:nvGraphicFramePr>
            <p:xfrm>
              <a:off x="6110961" y="1708424"/>
              <a:ext cx="691015" cy="8595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1015" cy="859529"/>
                    </a:xfrm>
                    <a:prstGeom prst="rect">
                      <a:avLst/>
                    </a:prstGeom>
                  </am3d:spPr>
                  <am3d:camera>
                    <am3d:pos x="0" y="0" z="682014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6063" d="1000000"/>
                    <am3d:preTrans dx="0" dy="-13384882" dz="-5003200"/>
                    <am3d:scale>
                      <am3d:sx n="1000000" d="1000000"/>
                      <am3d:sy n="1000000" d="1000000"/>
                      <am3d:sz n="1000000" d="1000000"/>
                    </am3d:scale>
                    <am3d:rot ax="690097" ay="378064" az="7675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88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Home">
                <a:extLst>
                  <a:ext uri="{FF2B5EF4-FFF2-40B4-BE49-F238E27FC236}">
                    <a16:creationId xmlns:a16="http://schemas.microsoft.com/office/drawing/2014/main" id="{F67C8125-D98E-EAE7-8210-15BEE4B645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0961" y="1708424"/>
                <a:ext cx="691015" cy="85952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9A51CA1-C153-23F6-2A6E-2589556F3C3A}"/>
              </a:ext>
            </a:extLst>
          </p:cNvPr>
          <p:cNvSpPr txBox="1"/>
          <p:nvPr/>
        </p:nvSpPr>
        <p:spPr>
          <a:xfrm>
            <a:off x="7014320" y="2018453"/>
            <a:ext cx="11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….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FB69451-50E3-70A9-3FE1-E1FCE273F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546051"/>
              </p:ext>
            </p:extLst>
          </p:nvPr>
        </p:nvGraphicFramePr>
        <p:xfrm>
          <a:off x="442913" y="3499011"/>
          <a:ext cx="3278292" cy="209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64">
                  <a:extLst>
                    <a:ext uri="{9D8B030D-6E8A-4147-A177-3AD203B41FA5}">
                      <a16:colId xmlns:a16="http://schemas.microsoft.com/office/drawing/2014/main" val="1043241029"/>
                    </a:ext>
                  </a:extLst>
                </a:gridCol>
                <a:gridCol w="1092764">
                  <a:extLst>
                    <a:ext uri="{9D8B030D-6E8A-4147-A177-3AD203B41FA5}">
                      <a16:colId xmlns:a16="http://schemas.microsoft.com/office/drawing/2014/main" val="2735480263"/>
                    </a:ext>
                  </a:extLst>
                </a:gridCol>
                <a:gridCol w="1092764">
                  <a:extLst>
                    <a:ext uri="{9D8B030D-6E8A-4147-A177-3AD203B41FA5}">
                      <a16:colId xmlns:a16="http://schemas.microsoft.com/office/drawing/2014/main" val="4285142298"/>
                    </a:ext>
                  </a:extLst>
                </a:gridCol>
              </a:tblGrid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Dataset1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54246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r>
                        <a:rPr lang="en-US" dirty="0"/>
                        <a:t>HH1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002037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559126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70446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9B9CFC9-225D-1EA9-54CF-5D0240FDB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31774"/>
              </p:ext>
            </p:extLst>
          </p:nvPr>
        </p:nvGraphicFramePr>
        <p:xfrm>
          <a:off x="4471815" y="3499011"/>
          <a:ext cx="3278292" cy="209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64">
                  <a:extLst>
                    <a:ext uri="{9D8B030D-6E8A-4147-A177-3AD203B41FA5}">
                      <a16:colId xmlns:a16="http://schemas.microsoft.com/office/drawing/2014/main" val="1043241029"/>
                    </a:ext>
                  </a:extLst>
                </a:gridCol>
                <a:gridCol w="1092764">
                  <a:extLst>
                    <a:ext uri="{9D8B030D-6E8A-4147-A177-3AD203B41FA5}">
                      <a16:colId xmlns:a16="http://schemas.microsoft.com/office/drawing/2014/main" val="2735480263"/>
                    </a:ext>
                  </a:extLst>
                </a:gridCol>
                <a:gridCol w="1092764">
                  <a:extLst>
                    <a:ext uri="{9D8B030D-6E8A-4147-A177-3AD203B41FA5}">
                      <a16:colId xmlns:a16="http://schemas.microsoft.com/office/drawing/2014/main" val="4285142298"/>
                    </a:ext>
                  </a:extLst>
                </a:gridCol>
              </a:tblGrid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Dataset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54246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r>
                        <a:rPr lang="en-US" dirty="0"/>
                        <a:t>HH1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002037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559126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7044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B74012D-0D62-930A-6533-080AEE51D20C}"/>
              </a:ext>
            </a:extLst>
          </p:cNvPr>
          <p:cNvSpPr txBox="1"/>
          <p:nvPr/>
        </p:nvSpPr>
        <p:spPr>
          <a:xfrm>
            <a:off x="8596847" y="949864"/>
            <a:ext cx="30980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Local model (train one model per household)</a:t>
            </a:r>
          </a:p>
          <a:p>
            <a:pPr marL="342900" indent="-342900">
              <a:buAutoNum type="arabicPeriod"/>
            </a:pPr>
            <a:r>
              <a:rPr lang="en-US" dirty="0"/>
              <a:t>Global model (train one model with data from one community)</a:t>
            </a:r>
          </a:p>
          <a:p>
            <a:pPr marL="342900" indent="-342900">
              <a:buAutoNum type="arabicPeriod"/>
            </a:pPr>
            <a:r>
              <a:rPr lang="en-US" dirty="0"/>
              <a:t>Cross learning (train one model with multiple communities)</a:t>
            </a:r>
          </a:p>
          <a:p>
            <a:pPr marL="342900" indent="-342900">
              <a:buAutoNum type="arabicPeriod"/>
            </a:pPr>
            <a:r>
              <a:rPr lang="en-US" dirty="0"/>
              <a:t>Transfer learning (train one model on community 1 to predict community 2)</a:t>
            </a:r>
          </a:p>
          <a:p>
            <a:pPr marL="342900" indent="-342900">
              <a:buAutoNum type="arabicPeriod"/>
            </a:pPr>
            <a:r>
              <a:rPr lang="en-US" dirty="0"/>
              <a:t>Zero shot models (one model pretrained)</a:t>
            </a:r>
          </a:p>
          <a:p>
            <a:pPr marL="342900" indent="-342900">
              <a:buAutoNum type="arabicPeriod"/>
            </a:pPr>
            <a:r>
              <a:rPr lang="en-US" dirty="0"/>
              <a:t>Hierarchical reconciliation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2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AFE6-571F-2202-C091-48BA5C18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E104-F415-6B6C-075F-A8E57C2C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711835"/>
          </a:xfrm>
        </p:spPr>
        <p:txBody>
          <a:bodyPr/>
          <a:lstStyle/>
          <a:p>
            <a:r>
              <a:rPr lang="en-US" dirty="0"/>
              <a:t>Evaluation metrics (what others are doing pt.1)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A1332-F5CD-A4F7-63C3-BF2A63BD1A7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B5F48-9E88-012A-83E9-E306780837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A8C2-C9C4-2673-86CE-2FFEDDE745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039BA-D796-4B04-AB0E-8F2B73AD3B2B}"/>
              </a:ext>
            </a:extLst>
          </p:cNvPr>
          <p:cNvSpPr txBox="1"/>
          <p:nvPr/>
        </p:nvSpPr>
        <p:spPr>
          <a:xfrm>
            <a:off x="812799" y="5628010"/>
            <a:ext cx="3463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Chronos paper</a:t>
            </a:r>
          </a:p>
          <a:p>
            <a:r>
              <a:rPr lang="en-US" dirty="0"/>
              <a:t>https://arxiv.org/abs/2403.07815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737CDC-976D-ABA5-28E3-392E904A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44" y="1536954"/>
            <a:ext cx="10593493" cy="35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9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DC9A8-946E-F757-106D-0801CAE4A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A8E0-A797-E690-0E45-9E969EBC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711835"/>
          </a:xfrm>
        </p:spPr>
        <p:txBody>
          <a:bodyPr/>
          <a:lstStyle/>
          <a:p>
            <a:r>
              <a:rPr lang="en-US" dirty="0"/>
              <a:t>Evaluation metrics (what others are doing pt.2)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CB2A-CE88-6ABE-4EAD-E9DA19F2C0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13A7A-9224-928D-4834-3892FD46D5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C5B5B-29FD-6D66-5146-9978CCEB70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ECA01-D098-4E58-B66F-223716BE40B4}"/>
              </a:ext>
            </a:extLst>
          </p:cNvPr>
          <p:cNvSpPr txBox="1"/>
          <p:nvPr/>
        </p:nvSpPr>
        <p:spPr>
          <a:xfrm>
            <a:off x="815235" y="5718670"/>
            <a:ext cx="3446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PatchTST</a:t>
            </a:r>
            <a:r>
              <a:rPr lang="en-US" dirty="0"/>
              <a:t> paper</a:t>
            </a:r>
          </a:p>
          <a:p>
            <a:r>
              <a:rPr lang="en-US" dirty="0">
                <a:hlinkClick r:id="rId2"/>
              </a:rPr>
              <a:t>https://arxiv.org/abs/2211.14730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7BA51-4A32-3AE0-52BA-D98D1501B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07" y="918153"/>
            <a:ext cx="6227382" cy="46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8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F58D-A600-7FF1-DED6-DE53FB87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11341100" cy="664422"/>
          </a:xfrm>
        </p:spPr>
        <p:txBody>
          <a:bodyPr/>
          <a:lstStyle/>
          <a:p>
            <a:r>
              <a:rPr lang="en-US" dirty="0"/>
              <a:t>Evaluation metrics (what others are doing pt.3)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EAB73-8F2C-1074-9D7C-51DEFD8538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AA227-C22D-01B5-2CC5-098BEDCC8A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1E4C2-3C8F-66EE-06A2-413C09005B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91A76-5CD0-0000-A6A2-636737EE033F}"/>
              </a:ext>
            </a:extLst>
          </p:cNvPr>
          <p:cNvSpPr txBox="1"/>
          <p:nvPr/>
        </p:nvSpPr>
        <p:spPr>
          <a:xfrm>
            <a:off x="882120" y="5826086"/>
            <a:ext cx="8071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Evaluating forecasting methods in the context of local energy communities</a:t>
            </a:r>
          </a:p>
          <a:p>
            <a:r>
              <a:rPr lang="en-US" dirty="0">
                <a:hlinkClick r:id="rId2"/>
              </a:rPr>
              <a:t>https://www.sciencedirect.com/science/article/pii/S0142061521001964#f0015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74315-4C8F-49B6-8EFA-E4F24C29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640" y="1836193"/>
            <a:ext cx="3895036" cy="2613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43E320-B974-59D2-5666-30BABF962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46" y="1776688"/>
            <a:ext cx="3955735" cy="26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7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FFF3-1376-EE76-C799-01FA230B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711835"/>
          </a:xfrm>
        </p:spPr>
        <p:txBody>
          <a:bodyPr/>
          <a:lstStyle/>
          <a:p>
            <a:r>
              <a:rPr lang="en-US" dirty="0"/>
              <a:t>Evaluation metrics (open discussion)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A0662-5DD2-B7C4-11D4-59AA27AE9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192108"/>
            <a:ext cx="11341099" cy="5008668"/>
          </a:xfrm>
        </p:spPr>
        <p:txBody>
          <a:bodyPr/>
          <a:lstStyle/>
          <a:p>
            <a:r>
              <a:rPr lang="en-US" dirty="0"/>
              <a:t>I am comparing model accuracy across communities, that is why I need percentage metrics.</a:t>
            </a:r>
          </a:p>
          <a:p>
            <a:endParaRPr lang="en-US" dirty="0"/>
          </a:p>
          <a:p>
            <a:r>
              <a:rPr lang="en-US" dirty="0"/>
              <a:t>WAPE, </a:t>
            </a:r>
            <a:r>
              <a:rPr lang="en-US" dirty="0" err="1"/>
              <a:t>nMAE,nRMSE,nPRMSE,nVRMSE,nXRMSE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well can I make these metrics into community metrics?</a:t>
            </a:r>
          </a:p>
          <a:p>
            <a:pPr lvl="2"/>
            <a:r>
              <a:rPr lang="en-US" dirty="0"/>
              <a:t>Via averaging </a:t>
            </a:r>
          </a:p>
          <a:p>
            <a:pPr lvl="2"/>
            <a:r>
              <a:rPr lang="en-US" dirty="0"/>
              <a:t>Via weighted averaging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D4F03-2724-B57B-C00E-BB1C0FC649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t>9. Februar 2026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DCDB3-F609-D379-C439-C37CDD29F4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Albert-Ludwigs-Universität Freiburg | Präsentationstitel |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74B27-4FED-3BAC-315E-5813C477FC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EF56B8-2995-235D-376A-21B49195E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601" y="1717359"/>
            <a:ext cx="3248478" cy="148610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848394-4E2D-3C71-533A-9F89B1D9F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883588"/>
              </p:ext>
            </p:extLst>
          </p:nvPr>
        </p:nvGraphicFramePr>
        <p:xfrm>
          <a:off x="4473654" y="3654449"/>
          <a:ext cx="3278292" cy="209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64">
                  <a:extLst>
                    <a:ext uri="{9D8B030D-6E8A-4147-A177-3AD203B41FA5}">
                      <a16:colId xmlns:a16="http://schemas.microsoft.com/office/drawing/2014/main" val="1043241029"/>
                    </a:ext>
                  </a:extLst>
                </a:gridCol>
                <a:gridCol w="1092764">
                  <a:extLst>
                    <a:ext uri="{9D8B030D-6E8A-4147-A177-3AD203B41FA5}">
                      <a16:colId xmlns:a16="http://schemas.microsoft.com/office/drawing/2014/main" val="2735480263"/>
                    </a:ext>
                  </a:extLst>
                </a:gridCol>
                <a:gridCol w="1092764">
                  <a:extLst>
                    <a:ext uri="{9D8B030D-6E8A-4147-A177-3AD203B41FA5}">
                      <a16:colId xmlns:a16="http://schemas.microsoft.com/office/drawing/2014/main" val="4285142298"/>
                    </a:ext>
                  </a:extLst>
                </a:gridCol>
              </a:tblGrid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Dataset1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54246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r>
                        <a:rPr lang="en-US" dirty="0"/>
                        <a:t>HH1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002037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559126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70446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D556F52-378D-B0F4-FD31-E687663E7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820667"/>
              </p:ext>
            </p:extLst>
          </p:nvPr>
        </p:nvGraphicFramePr>
        <p:xfrm>
          <a:off x="8128833" y="3654449"/>
          <a:ext cx="3278292" cy="209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764">
                  <a:extLst>
                    <a:ext uri="{9D8B030D-6E8A-4147-A177-3AD203B41FA5}">
                      <a16:colId xmlns:a16="http://schemas.microsoft.com/office/drawing/2014/main" val="1043241029"/>
                    </a:ext>
                  </a:extLst>
                </a:gridCol>
                <a:gridCol w="1092764">
                  <a:extLst>
                    <a:ext uri="{9D8B030D-6E8A-4147-A177-3AD203B41FA5}">
                      <a16:colId xmlns:a16="http://schemas.microsoft.com/office/drawing/2014/main" val="2735480263"/>
                    </a:ext>
                  </a:extLst>
                </a:gridCol>
                <a:gridCol w="1092764">
                  <a:extLst>
                    <a:ext uri="{9D8B030D-6E8A-4147-A177-3AD203B41FA5}">
                      <a16:colId xmlns:a16="http://schemas.microsoft.com/office/drawing/2014/main" val="4285142298"/>
                    </a:ext>
                  </a:extLst>
                </a:gridCol>
              </a:tblGrid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Dataset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54246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r>
                        <a:rPr lang="en-US" dirty="0"/>
                        <a:t>HH1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002037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559126"/>
                  </a:ext>
                </a:extLst>
              </a:tr>
              <a:tr h="5238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704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84406"/>
      </p:ext>
    </p:extLst>
  </p:cSld>
  <p:clrMapOvr>
    <a:masterClrMapping/>
  </p:clrMapOvr>
</p:sld>
</file>

<file path=ppt/theme/theme1.xml><?xml version="1.0" encoding="utf-8"?>
<a:theme xmlns:a="http://schemas.openxmlformats.org/drawingml/2006/main" name="UFR - Präsentieren">
  <a:themeElements>
    <a:clrScheme name="Universität Freiburg - Präsentieren">
      <a:dk1>
        <a:srgbClr val="FFFFFF"/>
      </a:dk1>
      <a:lt1>
        <a:srgbClr val="344A9A"/>
      </a:lt1>
      <a:dk2>
        <a:srgbClr val="FFFFFF"/>
      </a:dk2>
      <a:lt2>
        <a:srgbClr val="000000"/>
      </a:lt2>
      <a:accent1>
        <a:srgbClr val="344A9A"/>
      </a:accent1>
      <a:accent2>
        <a:srgbClr val="FFE863"/>
      </a:accent2>
      <a:accent3>
        <a:srgbClr val="8F6B30"/>
      </a:accent3>
      <a:accent4>
        <a:srgbClr val="F5C2ED"/>
      </a:accent4>
      <a:accent5>
        <a:srgbClr val="000149"/>
      </a:accent5>
      <a:accent6>
        <a:srgbClr val="00997D"/>
      </a:accent6>
      <a:hlink>
        <a:srgbClr val="C5D200"/>
      </a:hlink>
      <a:folHlink>
        <a:srgbClr val="F498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Schwarz">
      <a:srgbClr val="000000"/>
    </a:custClr>
    <a:custClr name="Weiß">
      <a:srgbClr val="FFFFFF"/>
    </a:custClr>
    <a:custClr name="Beige">
      <a:srgbClr val="F6F1E3"/>
    </a:custClr>
    <a:custClr name="Beige 50%">
      <a:srgbClr val="FBF8F1"/>
    </a:custClr>
  </a:custClrLst>
  <a:extLst>
    <a:ext uri="{05A4C25C-085E-4340-85A3-A5531E510DB2}">
      <thm15:themeFamily xmlns:thm15="http://schemas.microsoft.com/office/thememl/2012/main" name="Universität Freiburg_001-005.potx" id="{CB9028C8-51D0-4A2B-9754-061BC33F6BC4}" vid="{A65961E7-0C53-4AE2-A37F-E431C0766D54}"/>
    </a:ext>
  </a:extLst>
</a:theme>
</file>

<file path=ppt/theme/theme2.xml><?xml version="1.0" encoding="utf-8"?>
<a:theme xmlns:a="http://schemas.openxmlformats.org/drawingml/2006/main" name="UFR - Drucken">
  <a:themeElements>
    <a:clrScheme name="Universität Freiburg - Drucken">
      <a:dk1>
        <a:srgbClr val="344A9A"/>
      </a:dk1>
      <a:lt1>
        <a:srgbClr val="FFFFFF"/>
      </a:lt1>
      <a:dk2>
        <a:srgbClr val="000000"/>
      </a:dk2>
      <a:lt2>
        <a:srgbClr val="FFFFFF"/>
      </a:lt2>
      <a:accent1>
        <a:srgbClr val="344A9A"/>
      </a:accent1>
      <a:accent2>
        <a:srgbClr val="FFE863"/>
      </a:accent2>
      <a:accent3>
        <a:srgbClr val="8F6B30"/>
      </a:accent3>
      <a:accent4>
        <a:srgbClr val="F5C2ED"/>
      </a:accent4>
      <a:accent5>
        <a:srgbClr val="000149"/>
      </a:accent5>
      <a:accent6>
        <a:srgbClr val="00997D"/>
      </a:accent6>
      <a:hlink>
        <a:srgbClr val="C5D200"/>
      </a:hlink>
      <a:folHlink>
        <a:srgbClr val="F498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Schwarz">
      <a:srgbClr val="000000"/>
    </a:custClr>
    <a:custClr name="Weiß">
      <a:srgbClr val="FFFFFF"/>
    </a:custClr>
    <a:custClr name="Beige">
      <a:srgbClr val="F6F1E3"/>
    </a:custClr>
    <a:custClr name="Beige 50%">
      <a:srgbClr val="FBF8F1"/>
    </a:custClr>
  </a:custClrLst>
  <a:extLst>
    <a:ext uri="{05A4C25C-085E-4340-85A3-A5531E510DB2}">
      <thm15:themeFamily xmlns:thm15="http://schemas.microsoft.com/office/thememl/2012/main" name="Universität Freiburg_001-005.potx" id="{CB9028C8-51D0-4A2B-9754-061BC33F6BC4}" vid="{68CAB43D-1C8E-4E82-84F8-E503E4DB3DB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DC5FCF2116514DA17BF8BD3359873C" ma:contentTypeVersion="2" ma:contentTypeDescription="Ein neues Dokument erstellen." ma:contentTypeScope="" ma:versionID="e71ec7c69b212e196e24821d9335343f">
  <xsd:schema xmlns:xsd="http://www.w3.org/2001/XMLSchema" xmlns:xs="http://www.w3.org/2001/XMLSchema" xmlns:p="http://schemas.microsoft.com/office/2006/metadata/properties" xmlns:ns2="8386ef20-d48f-42c3-b571-76391fb2a033" targetNamespace="http://schemas.microsoft.com/office/2006/metadata/properties" ma:root="true" ma:fieldsID="316f2d5ff9c3c516499c860a4662e73a" ns2:_="">
    <xsd:import namespace="8386ef20-d48f-42c3-b571-76391fb2a0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ef20-d48f-42c3-b571-76391fb2a0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F774AB-2416-4376-A9AC-0C768065F8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98D029-2EF6-4DD5-A998-A722D97A17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ef20-d48f-42c3-b571-76391fb2a0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praesentation(4)</Template>
  <TotalTime>0</TotalTime>
  <Words>396</Words>
  <Application>Microsoft Office PowerPoint</Application>
  <PresentationFormat>Widescreen</PresentationFormat>
  <Paragraphs>105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Wingdings</vt:lpstr>
      <vt:lpstr>UFR - Präsentieren</vt:lpstr>
      <vt:lpstr>UFR - Drucken</vt:lpstr>
      <vt:lpstr>Academic mobility in Aalborg  Bi-weekly presentation  12/02/2026  </vt:lpstr>
      <vt:lpstr>Schedule</vt:lpstr>
      <vt:lpstr>New Schedule</vt:lpstr>
      <vt:lpstr>Work</vt:lpstr>
      <vt:lpstr>Architectures</vt:lpstr>
      <vt:lpstr>Evaluation metrics (what others are doing pt.1)</vt:lpstr>
      <vt:lpstr>Evaluation metrics (what others are doing pt.2)</vt:lpstr>
      <vt:lpstr>Evaluation metrics (what others are doing pt.3)</vt:lpstr>
      <vt:lpstr>Evaluation metrics (open discussion)</vt:lpstr>
      <vt:lpstr>Whiteboard</vt:lpstr>
      <vt:lpstr>PowerPoint Presentation</vt:lpstr>
    </vt:vector>
  </TitlesOfParts>
  <Company>Technische Fakultät Uni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Titelfolie Beispiel Layout: mit Siegel</dc:title>
  <dc:creator>Kerstin Steiger-Merx</dc:creator>
  <dc:description/>
  <cp:lastModifiedBy>Dimitrios Papadopoulos</cp:lastModifiedBy>
  <cp:revision>262</cp:revision>
  <dcterms:created xsi:type="dcterms:W3CDTF">2023-03-06T08:56:54Z</dcterms:created>
  <dcterms:modified xsi:type="dcterms:W3CDTF">2026-02-09T17:24:03Z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1.0.0</vt:lpwstr>
  </property>
  <property fmtid="{D5CDD505-2E9C-101B-9397-08002B2CF9AE}" pid="3" name="Build">
    <vt:lpwstr>001-005</vt:lpwstr>
  </property>
  <property fmtid="{D5CDD505-2E9C-101B-9397-08002B2CF9AE}" pid="4" name="Stand">
    <vt:lpwstr>22.02.2023</vt:lpwstr>
  </property>
  <property fmtid="{D5CDD505-2E9C-101B-9397-08002B2CF9AE}" pid="5" name="Erstellt von">
    <vt:lpwstr>office network</vt:lpwstr>
  </property>
  <property fmtid="{D5CDD505-2E9C-101B-9397-08002B2CF9AE}" pid="6" name="Autor">
    <vt:lpwstr>Martin Liepert</vt:lpwstr>
  </property>
</Properties>
</file>